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6"/>
  </p:notesMasterIdLst>
  <p:sldIdLst>
    <p:sldId id="257" r:id="rId2"/>
    <p:sldId id="259" r:id="rId3"/>
    <p:sldId id="267" r:id="rId4"/>
    <p:sldId id="260" r:id="rId5"/>
    <p:sldId id="261" r:id="rId6"/>
    <p:sldId id="262" r:id="rId7"/>
    <p:sldId id="263" r:id="rId8"/>
    <p:sldId id="264" r:id="rId9"/>
    <p:sldId id="265" r:id="rId10"/>
    <p:sldId id="268" r:id="rId11"/>
    <p:sldId id="269" r:id="rId12"/>
    <p:sldId id="270" r:id="rId13"/>
    <p:sldId id="266" r:id="rId14"/>
    <p:sldId id="271" r:id="rId15"/>
  </p:sldIdLst>
  <p:sldSz cx="18288000" cy="10287000"/>
  <p:notesSz cx="6858000" cy="9144000"/>
  <p:embeddedFontLst>
    <p:embeddedFont>
      <p:font typeface="Anton" pitchFamily="2" charset="0"/>
      <p:regular r:id="rId17"/>
    </p:embeddedFont>
    <p:embeddedFont>
      <p:font typeface="Montserrat" panose="00000500000000000000" pitchFamily="2" charset="0"/>
      <p:regular r:id="rId18"/>
    </p:embeddedFont>
    <p:embeddedFont>
      <p:font typeface="Montserrat Bold" panose="00000800000000000000" charset="0"/>
      <p:regular r:id="rId19"/>
      <p:bold r:id="rId20"/>
    </p:embeddedFont>
    <p:embeddedFont>
      <p:font typeface="Open Sans ExtraBold" panose="020B0906030804020204" pitchFamily="34" charset="0"/>
      <p:bold r:id="rId21"/>
      <p:italic r:id="rId22"/>
      <p:boldItalic r:id="rId23"/>
    </p:embeddedFont>
    <p:embeddedFont>
      <p:font typeface="Open Sans Light" panose="020B0306030504020204" pitchFamily="34" charset="0"/>
      <p:regular r:id="rId24"/>
      <p: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71" autoAdjust="0"/>
    <p:restoredTop sz="94597" autoAdjust="0"/>
  </p:normalViewPr>
  <p:slideViewPr>
    <p:cSldViewPr>
      <p:cViewPr varScale="1">
        <p:scale>
          <a:sx n="37" d="100"/>
          <a:sy n="37" d="100"/>
        </p:scale>
        <p:origin x="108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E1A436-A642-8849-870B-F839668CE108}" type="datetimeFigureOut">
              <a:rPr lang="en-US" smtClean="0"/>
              <a:t>10/15/2026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E69F4A-9158-8A4E-AE7B-23794F3B214D}" type="slidenum">
              <a:rPr lang="en-US" smtClean="0"/>
              <a:t>‹#›</a:t>
            </a:fld>
            <a:endParaRPr lang="en-US"/>
          </a:p>
        </p:txBody>
      </p:sp>
    </p:spTree>
    <p:extLst>
      <p:ext uri="{BB962C8B-B14F-4D97-AF65-F5344CB8AC3E}">
        <p14:creationId xmlns:p14="http://schemas.microsoft.com/office/powerpoint/2010/main" val="2360015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E69F4A-9158-8A4E-AE7B-23794F3B214D}" type="slidenum">
              <a:rPr lang="en-US" smtClean="0"/>
              <a:t>13</a:t>
            </a:fld>
            <a:endParaRPr lang="en-US"/>
          </a:p>
        </p:txBody>
      </p:sp>
    </p:spTree>
    <p:extLst>
      <p:ext uri="{BB962C8B-B14F-4D97-AF65-F5344CB8AC3E}">
        <p14:creationId xmlns:p14="http://schemas.microsoft.com/office/powerpoint/2010/main" val="274881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476D47-41DC-5CDB-3BFD-32A07AEDC0E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5" name="TextBox 9">
            <a:extLst>
              <a:ext uri="{FF2B5EF4-FFF2-40B4-BE49-F238E27FC236}">
                <a16:creationId xmlns:a16="http://schemas.microsoft.com/office/drawing/2014/main" id="{46BBE2EF-9DAE-70B9-EB74-3C6714058B30}"/>
              </a:ext>
            </a:extLst>
          </p:cNvPr>
          <p:cNvSpPr txBox="1"/>
          <p:nvPr/>
        </p:nvSpPr>
        <p:spPr>
          <a:xfrm>
            <a:off x="9035631" y="4803663"/>
            <a:ext cx="9074373" cy="679673"/>
          </a:xfrm>
          <a:prstGeom prst="rect">
            <a:avLst/>
          </a:prstGeom>
        </p:spPr>
        <p:txBody>
          <a:bodyPr lIns="0" tIns="0" rIns="0" bIns="0" rtlCol="0" anchor="t">
            <a:spAutoFit/>
          </a:bodyPr>
          <a:lstStyle/>
          <a:p>
            <a:pPr marL="0" lvl="0" indent="0" algn="ctr">
              <a:lnSpc>
                <a:spcPts val="5347"/>
              </a:lnSpc>
            </a:pPr>
            <a:r>
              <a:rPr lang="en-US" sz="4570" dirty="0">
                <a:solidFill>
                  <a:srgbClr val="FFFFFF"/>
                </a:solidFill>
                <a:latin typeface="Anton"/>
                <a:ea typeface="Anton"/>
                <a:cs typeface="Anton"/>
                <a:sym typeface="Anton"/>
              </a:rPr>
              <a:t>PAPER TITLE</a:t>
            </a:r>
            <a:endParaRPr lang="en-US" sz="4570" u="none" strike="noStrike" dirty="0">
              <a:solidFill>
                <a:srgbClr val="FFFFFF"/>
              </a:solidFill>
              <a:latin typeface="Anton"/>
              <a:ea typeface="Anton"/>
              <a:cs typeface="Anton"/>
              <a:sym typeface="Anton"/>
            </a:endParaRPr>
          </a:p>
        </p:txBody>
      </p:sp>
      <p:sp>
        <p:nvSpPr>
          <p:cNvPr id="6" name="TextBox 10">
            <a:extLst>
              <a:ext uri="{FF2B5EF4-FFF2-40B4-BE49-F238E27FC236}">
                <a16:creationId xmlns:a16="http://schemas.microsoft.com/office/drawing/2014/main" id="{A7B1B37A-B58D-C807-F9E8-80950BBE35BB}"/>
              </a:ext>
            </a:extLst>
          </p:cNvPr>
          <p:cNvSpPr txBox="1"/>
          <p:nvPr/>
        </p:nvSpPr>
        <p:spPr>
          <a:xfrm>
            <a:off x="11037426" y="6936377"/>
            <a:ext cx="5287522" cy="321819"/>
          </a:xfrm>
          <a:prstGeom prst="rect">
            <a:avLst/>
          </a:prstGeom>
        </p:spPr>
        <p:txBody>
          <a:bodyPr lIns="0" tIns="0" rIns="0" bIns="0" rtlCol="0" anchor="t">
            <a:spAutoFit/>
          </a:bodyPr>
          <a:lstStyle/>
          <a:p>
            <a:pPr algn="ctr">
              <a:lnSpc>
                <a:spcPts val="2744"/>
              </a:lnSpc>
            </a:pPr>
            <a:r>
              <a:rPr lang="en-US" sz="1960" dirty="0">
                <a:solidFill>
                  <a:srgbClr val="FFFFFF"/>
                </a:solidFill>
                <a:latin typeface="Montserrat"/>
                <a:ea typeface="Montserrat"/>
                <a:cs typeface="Montserrat"/>
                <a:sym typeface="Montserrat"/>
              </a:rPr>
              <a:t>AUTHORS NAMES</a:t>
            </a:r>
          </a:p>
        </p:txBody>
      </p:sp>
      <p:sp>
        <p:nvSpPr>
          <p:cNvPr id="7" name="TextBox 11">
            <a:extLst>
              <a:ext uri="{FF2B5EF4-FFF2-40B4-BE49-F238E27FC236}">
                <a16:creationId xmlns:a16="http://schemas.microsoft.com/office/drawing/2014/main" id="{F8143BE6-721E-C8D7-EDD2-73475F908E68}"/>
              </a:ext>
            </a:extLst>
          </p:cNvPr>
          <p:cNvSpPr txBox="1"/>
          <p:nvPr/>
        </p:nvSpPr>
        <p:spPr>
          <a:xfrm>
            <a:off x="11994699" y="2704989"/>
            <a:ext cx="3156238" cy="392159"/>
          </a:xfrm>
          <a:prstGeom prst="rect">
            <a:avLst/>
          </a:prstGeom>
        </p:spPr>
        <p:txBody>
          <a:bodyPr lIns="0" tIns="0" rIns="0" bIns="0" rtlCol="0" anchor="t">
            <a:spAutoFit/>
          </a:bodyPr>
          <a:lstStyle/>
          <a:p>
            <a:pPr algn="ctr">
              <a:lnSpc>
                <a:spcPts val="3302"/>
              </a:lnSpc>
            </a:pPr>
            <a:r>
              <a:rPr lang="en-US" sz="2359" b="1" dirty="0">
                <a:solidFill>
                  <a:srgbClr val="FFFFFF"/>
                </a:solidFill>
                <a:latin typeface="Montserrat Bold"/>
                <a:ea typeface="Montserrat Bold"/>
                <a:cs typeface="Montserrat Bold"/>
                <a:sym typeface="Montserrat Bold"/>
              </a:rPr>
              <a:t>Paper ID: XXX</a:t>
            </a:r>
          </a:p>
        </p:txBody>
      </p:sp>
    </p:spTree>
    <p:extLst>
      <p:ext uri="{BB962C8B-B14F-4D97-AF65-F5344CB8AC3E}">
        <p14:creationId xmlns:p14="http://schemas.microsoft.com/office/powerpoint/2010/main" val="27589686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0B599B0-E204-F698-B52B-895643A3E4A6}"/>
              </a:ext>
            </a:extLst>
          </p:cNvPr>
          <p:cNvSpPr txBox="1"/>
          <p:nvPr/>
        </p:nvSpPr>
        <p:spPr>
          <a:xfrm>
            <a:off x="990600" y="2161047"/>
            <a:ext cx="8839200" cy="679673"/>
          </a:xfrm>
          <a:prstGeom prst="rect">
            <a:avLst/>
          </a:prstGeom>
        </p:spPr>
        <p:txBody>
          <a:bodyPr wrap="square" lIns="0" tIns="0" rIns="0" bIns="0" rtlCol="0" anchor="t">
            <a:spAutoFit/>
          </a:bodyPr>
          <a:lstStyle/>
          <a:p>
            <a:pPr marL="0" lvl="0" indent="0" algn="l">
              <a:lnSpc>
                <a:spcPts val="5347"/>
              </a:lnSpc>
            </a:pPr>
            <a:r>
              <a:rPr lang="en-US" sz="4570" dirty="0">
                <a:solidFill>
                  <a:srgbClr val="000000"/>
                </a:solidFill>
                <a:latin typeface="Anton"/>
                <a:ea typeface="Anton"/>
                <a:cs typeface="Anton"/>
                <a:sym typeface="Anton"/>
              </a:rPr>
              <a:t>Introduction  </a:t>
            </a:r>
            <a:r>
              <a:rPr lang="en-US" sz="3200" dirty="0">
                <a:solidFill>
                  <a:srgbClr val="000000"/>
                </a:solidFill>
                <a:latin typeface="Anton"/>
                <a:ea typeface="Anton"/>
                <a:cs typeface="Anton"/>
                <a:sym typeface="Anton"/>
              </a:rPr>
              <a:t>(1 Slide Only)</a:t>
            </a:r>
            <a:endParaRPr lang="en-US" sz="4570" dirty="0">
              <a:solidFill>
                <a:srgbClr val="000000"/>
              </a:solidFill>
              <a:latin typeface="Anton"/>
              <a:ea typeface="Anton"/>
              <a:cs typeface="Anton"/>
              <a:sym typeface="Anton"/>
            </a:endParaRPr>
          </a:p>
        </p:txBody>
      </p:sp>
      <p:sp>
        <p:nvSpPr>
          <p:cNvPr id="5" name="TextBox 12">
            <a:extLst>
              <a:ext uri="{FF2B5EF4-FFF2-40B4-BE49-F238E27FC236}">
                <a16:creationId xmlns:a16="http://schemas.microsoft.com/office/drawing/2014/main" id="{32F0DBB9-752C-3B6D-0E66-4D48ED7D0C11}"/>
              </a:ext>
            </a:extLst>
          </p:cNvPr>
          <p:cNvSpPr txBox="1"/>
          <p:nvPr/>
        </p:nvSpPr>
        <p:spPr>
          <a:xfrm>
            <a:off x="990600" y="3130960"/>
            <a:ext cx="16116300" cy="3125485"/>
          </a:xfrm>
          <a:prstGeom prst="rect">
            <a:avLst/>
          </a:prstGeom>
        </p:spPr>
        <p:txBody>
          <a:bodyPr wrap="square" lIns="0" tIns="0" rIns="0" bIns="0" rtlCol="0" anchor="t">
            <a:spAutoFit/>
          </a:bodyPr>
          <a:lstStyle/>
          <a:p>
            <a:pPr algn="just">
              <a:lnSpc>
                <a:spcPts val="4129"/>
              </a:lnSpc>
            </a:pPr>
            <a:r>
              <a:rPr lang="en-US" sz="2949" dirty="0">
                <a:solidFill>
                  <a:srgbClr val="000000"/>
                </a:solidFill>
                <a:latin typeface="Open Sans Light"/>
                <a:ea typeface="Open Sans Light"/>
                <a:cs typeface="Open Sans Light"/>
                <a:sym typeface="Open Sans"/>
              </a:rPr>
              <a:t>Facebook advertising (now Meta advertising) is a paid system that allows businesses to promote their products, services, or brands through paid messages on Facebook, Instagram, Messenger, and the Audience Network. It enables precise targeting of specific audiences based on demographics, interests, and behavior, and businesses can set budgets, choose from various ad formats like images or videos, and track campaign performance to measure their return on investment. </a:t>
            </a:r>
          </a:p>
        </p:txBody>
      </p:sp>
      <p:sp>
        <p:nvSpPr>
          <p:cNvPr id="3" name="TextBox 9">
            <a:extLst>
              <a:ext uri="{FF2B5EF4-FFF2-40B4-BE49-F238E27FC236}">
                <a16:creationId xmlns:a16="http://schemas.microsoft.com/office/drawing/2014/main" id="{F67FA4B1-5634-5150-7909-48CD72A64DD0}"/>
              </a:ext>
            </a:extLst>
          </p:cNvPr>
          <p:cNvSpPr txBox="1"/>
          <p:nvPr/>
        </p:nvSpPr>
        <p:spPr>
          <a:xfrm>
            <a:off x="8915400" y="342900"/>
            <a:ext cx="9074373" cy="617413"/>
          </a:xfrm>
          <a:prstGeom prst="rect">
            <a:avLst/>
          </a:prstGeom>
        </p:spPr>
        <p:txBody>
          <a:bodyPr lIns="0" tIns="0" rIns="0" bIns="0" rtlCol="0" anchor="t">
            <a:spAutoFit/>
          </a:bodyPr>
          <a:lstStyle/>
          <a:p>
            <a:pPr marL="0" lvl="0" indent="0" algn="ctr">
              <a:lnSpc>
                <a:spcPts val="5347"/>
              </a:lnSpc>
            </a:pPr>
            <a:r>
              <a:rPr lang="en-US" sz="3200" dirty="0">
                <a:latin typeface="Anton"/>
                <a:ea typeface="Anton"/>
                <a:cs typeface="Anton"/>
                <a:sym typeface="Anton"/>
              </a:rPr>
              <a:t>PAPER TITLE</a:t>
            </a:r>
            <a:endParaRPr lang="en-US" sz="3200" u="none" strike="noStrike" dirty="0">
              <a:latin typeface="Anton"/>
              <a:ea typeface="Anton"/>
              <a:cs typeface="Anton"/>
              <a:sym typeface="Anton"/>
            </a:endParaRPr>
          </a:p>
        </p:txBody>
      </p:sp>
    </p:spTree>
    <p:extLst>
      <p:ext uri="{BB962C8B-B14F-4D97-AF65-F5344CB8AC3E}">
        <p14:creationId xmlns:p14="http://schemas.microsoft.com/office/powerpoint/2010/main" val="3162907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256DA-9303-5077-ED9D-ECB5D4AD3B8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383F6A0-9725-B1E0-5F03-E08F065AC780}"/>
              </a:ext>
            </a:extLst>
          </p:cNvPr>
          <p:cNvSpPr txBox="1"/>
          <p:nvPr/>
        </p:nvSpPr>
        <p:spPr>
          <a:xfrm>
            <a:off x="990600" y="2161047"/>
            <a:ext cx="8686800" cy="679673"/>
          </a:xfrm>
          <a:prstGeom prst="rect">
            <a:avLst/>
          </a:prstGeom>
        </p:spPr>
        <p:txBody>
          <a:bodyPr wrap="square" lIns="0" tIns="0" rIns="0" bIns="0" rtlCol="0" anchor="t">
            <a:spAutoFit/>
          </a:bodyPr>
          <a:lstStyle/>
          <a:p>
            <a:pPr lvl="0">
              <a:lnSpc>
                <a:spcPts val="5347"/>
              </a:lnSpc>
            </a:pPr>
            <a:r>
              <a:rPr lang="en-US" sz="4570" dirty="0">
                <a:solidFill>
                  <a:srgbClr val="000000"/>
                </a:solidFill>
                <a:latin typeface="Anton"/>
                <a:ea typeface="Anton"/>
                <a:cs typeface="Anton"/>
                <a:sym typeface="Anton"/>
              </a:rPr>
              <a:t>Research Gap </a:t>
            </a:r>
            <a:r>
              <a:rPr lang="en-US" sz="3200" dirty="0">
                <a:solidFill>
                  <a:srgbClr val="000000"/>
                </a:solidFill>
                <a:latin typeface="Anton"/>
                <a:ea typeface="Anton"/>
                <a:cs typeface="Anton"/>
                <a:sym typeface="Anton"/>
              </a:rPr>
              <a:t>(1 Slide Only)</a:t>
            </a:r>
            <a:endParaRPr lang="en-US" sz="4570" dirty="0">
              <a:solidFill>
                <a:srgbClr val="000000"/>
              </a:solidFill>
              <a:latin typeface="Anton"/>
              <a:ea typeface="Anton"/>
              <a:cs typeface="Anton"/>
              <a:sym typeface="Anton"/>
            </a:endParaRPr>
          </a:p>
        </p:txBody>
      </p:sp>
      <p:sp>
        <p:nvSpPr>
          <p:cNvPr id="5" name="TextBox 12">
            <a:extLst>
              <a:ext uri="{FF2B5EF4-FFF2-40B4-BE49-F238E27FC236}">
                <a16:creationId xmlns:a16="http://schemas.microsoft.com/office/drawing/2014/main" id="{23C1FC3F-EC49-5243-958C-5F56638FF62E}"/>
              </a:ext>
            </a:extLst>
          </p:cNvPr>
          <p:cNvSpPr txBox="1"/>
          <p:nvPr/>
        </p:nvSpPr>
        <p:spPr>
          <a:xfrm>
            <a:off x="990600" y="3130960"/>
            <a:ext cx="16116300" cy="3125485"/>
          </a:xfrm>
          <a:prstGeom prst="rect">
            <a:avLst/>
          </a:prstGeom>
        </p:spPr>
        <p:txBody>
          <a:bodyPr wrap="square" lIns="0" tIns="0" rIns="0" bIns="0" rtlCol="0" anchor="t">
            <a:spAutoFit/>
          </a:bodyPr>
          <a:lstStyle/>
          <a:p>
            <a:pPr algn="just">
              <a:lnSpc>
                <a:spcPts val="4129"/>
              </a:lnSpc>
            </a:pPr>
            <a:r>
              <a:rPr lang="en-US" sz="2949" dirty="0">
                <a:solidFill>
                  <a:srgbClr val="000000"/>
                </a:solidFill>
                <a:latin typeface="Open Sans Light"/>
                <a:ea typeface="Open Sans Light"/>
                <a:cs typeface="Open Sans Light"/>
                <a:sym typeface="Open Sans"/>
              </a:rPr>
              <a:t>Facebook advertising (now Meta advertising) is a paid system that allows businesses to promote their products, services, or brands through paid messages on Facebook, Instagram, Messenger, and the Audience Network. It enables precise targeting of specific audiences based on demographics, interests, and behavior, and businesses can set budgets, choose from various ad formats like images or videos, and track campaign performance to measure their return on investment. </a:t>
            </a:r>
          </a:p>
        </p:txBody>
      </p:sp>
      <p:sp>
        <p:nvSpPr>
          <p:cNvPr id="3" name="TextBox 9">
            <a:extLst>
              <a:ext uri="{FF2B5EF4-FFF2-40B4-BE49-F238E27FC236}">
                <a16:creationId xmlns:a16="http://schemas.microsoft.com/office/drawing/2014/main" id="{8E8D81A6-ECB0-CB57-742D-D7E7B831155E}"/>
              </a:ext>
            </a:extLst>
          </p:cNvPr>
          <p:cNvSpPr txBox="1"/>
          <p:nvPr/>
        </p:nvSpPr>
        <p:spPr>
          <a:xfrm>
            <a:off x="8915400" y="342900"/>
            <a:ext cx="9074373" cy="617413"/>
          </a:xfrm>
          <a:prstGeom prst="rect">
            <a:avLst/>
          </a:prstGeom>
        </p:spPr>
        <p:txBody>
          <a:bodyPr lIns="0" tIns="0" rIns="0" bIns="0" rtlCol="0" anchor="t">
            <a:spAutoFit/>
          </a:bodyPr>
          <a:lstStyle/>
          <a:p>
            <a:pPr marL="0" lvl="0" indent="0" algn="ctr">
              <a:lnSpc>
                <a:spcPts val="5347"/>
              </a:lnSpc>
            </a:pPr>
            <a:r>
              <a:rPr lang="en-US" sz="3200" dirty="0">
                <a:latin typeface="Anton"/>
                <a:ea typeface="Anton"/>
                <a:cs typeface="Anton"/>
                <a:sym typeface="Anton"/>
              </a:rPr>
              <a:t>PAPER TITLE</a:t>
            </a:r>
            <a:endParaRPr lang="en-US" sz="3200" u="none" strike="noStrike" dirty="0">
              <a:latin typeface="Anton"/>
              <a:ea typeface="Anton"/>
              <a:cs typeface="Anton"/>
              <a:sym typeface="Anton"/>
            </a:endParaRPr>
          </a:p>
        </p:txBody>
      </p:sp>
    </p:spTree>
    <p:extLst>
      <p:ext uri="{BB962C8B-B14F-4D97-AF65-F5344CB8AC3E}">
        <p14:creationId xmlns:p14="http://schemas.microsoft.com/office/powerpoint/2010/main" val="3272774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7E7C5-1772-4F16-6A88-214510065E7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36C860D-457B-209C-40BC-9C1A737039B5}"/>
              </a:ext>
            </a:extLst>
          </p:cNvPr>
          <p:cNvSpPr txBox="1"/>
          <p:nvPr/>
        </p:nvSpPr>
        <p:spPr>
          <a:xfrm>
            <a:off x="990600" y="2161047"/>
            <a:ext cx="10515600" cy="679673"/>
          </a:xfrm>
          <a:prstGeom prst="rect">
            <a:avLst/>
          </a:prstGeom>
        </p:spPr>
        <p:txBody>
          <a:bodyPr wrap="square" lIns="0" tIns="0" rIns="0" bIns="0" rtlCol="0" anchor="t">
            <a:spAutoFit/>
          </a:bodyPr>
          <a:lstStyle/>
          <a:p>
            <a:pPr lvl="0">
              <a:lnSpc>
                <a:spcPts val="5347"/>
              </a:lnSpc>
            </a:pPr>
            <a:r>
              <a:rPr lang="en-US" sz="4570" dirty="0">
                <a:solidFill>
                  <a:srgbClr val="000000"/>
                </a:solidFill>
                <a:latin typeface="Anton"/>
                <a:ea typeface="Anton"/>
                <a:cs typeface="Anton"/>
                <a:sym typeface="Anton"/>
              </a:rPr>
              <a:t>Research Problem </a:t>
            </a:r>
            <a:r>
              <a:rPr lang="en-US" sz="3200" dirty="0">
                <a:solidFill>
                  <a:srgbClr val="000000"/>
                </a:solidFill>
                <a:latin typeface="Anton"/>
                <a:ea typeface="Anton"/>
                <a:cs typeface="Anton"/>
                <a:sym typeface="Anton"/>
              </a:rPr>
              <a:t>(1 Slide Only)</a:t>
            </a:r>
          </a:p>
        </p:txBody>
      </p:sp>
      <p:sp>
        <p:nvSpPr>
          <p:cNvPr id="5" name="TextBox 12">
            <a:extLst>
              <a:ext uri="{FF2B5EF4-FFF2-40B4-BE49-F238E27FC236}">
                <a16:creationId xmlns:a16="http://schemas.microsoft.com/office/drawing/2014/main" id="{7EC1ADCF-DF4C-B0C0-760A-3EF731753286}"/>
              </a:ext>
            </a:extLst>
          </p:cNvPr>
          <p:cNvSpPr txBox="1"/>
          <p:nvPr/>
        </p:nvSpPr>
        <p:spPr>
          <a:xfrm>
            <a:off x="990600" y="3130960"/>
            <a:ext cx="16116300" cy="3125485"/>
          </a:xfrm>
          <a:prstGeom prst="rect">
            <a:avLst/>
          </a:prstGeom>
        </p:spPr>
        <p:txBody>
          <a:bodyPr wrap="square" lIns="0" tIns="0" rIns="0" bIns="0" rtlCol="0" anchor="t">
            <a:spAutoFit/>
          </a:bodyPr>
          <a:lstStyle/>
          <a:p>
            <a:pPr algn="just">
              <a:lnSpc>
                <a:spcPts val="4129"/>
              </a:lnSpc>
            </a:pPr>
            <a:r>
              <a:rPr lang="en-US" sz="2949" dirty="0">
                <a:solidFill>
                  <a:srgbClr val="000000"/>
                </a:solidFill>
                <a:latin typeface="Open Sans Light"/>
                <a:ea typeface="Open Sans Light"/>
                <a:cs typeface="Open Sans Light"/>
                <a:sym typeface="Open Sans"/>
              </a:rPr>
              <a:t>Facebook advertising (now Meta advertising) is a paid system that allows businesses to promote their products, services, or brands through paid messages on Facebook, Instagram, Messenger, and the Audience Network. It enables precise targeting of specific audiences based on demographics, interests, and behavior, and businesses can set budgets, choose from various ad formats like images or videos, and track campaign performance to measure their return on investment. </a:t>
            </a:r>
          </a:p>
        </p:txBody>
      </p:sp>
      <p:sp>
        <p:nvSpPr>
          <p:cNvPr id="3" name="TextBox 9">
            <a:extLst>
              <a:ext uri="{FF2B5EF4-FFF2-40B4-BE49-F238E27FC236}">
                <a16:creationId xmlns:a16="http://schemas.microsoft.com/office/drawing/2014/main" id="{425B031D-AD14-A3A8-6BBE-2E5CE39C1A87}"/>
              </a:ext>
            </a:extLst>
          </p:cNvPr>
          <p:cNvSpPr txBox="1"/>
          <p:nvPr/>
        </p:nvSpPr>
        <p:spPr>
          <a:xfrm>
            <a:off x="8915400" y="342900"/>
            <a:ext cx="9074373" cy="617413"/>
          </a:xfrm>
          <a:prstGeom prst="rect">
            <a:avLst/>
          </a:prstGeom>
        </p:spPr>
        <p:txBody>
          <a:bodyPr lIns="0" tIns="0" rIns="0" bIns="0" rtlCol="0" anchor="t">
            <a:spAutoFit/>
          </a:bodyPr>
          <a:lstStyle/>
          <a:p>
            <a:pPr marL="0" lvl="0" indent="0" algn="ctr">
              <a:lnSpc>
                <a:spcPts val="5347"/>
              </a:lnSpc>
            </a:pPr>
            <a:r>
              <a:rPr lang="en-US" sz="3200" dirty="0">
                <a:latin typeface="Anton"/>
                <a:ea typeface="Anton"/>
                <a:cs typeface="Anton"/>
                <a:sym typeface="Anton"/>
              </a:rPr>
              <a:t>PAPER TITLE</a:t>
            </a:r>
            <a:endParaRPr lang="en-US" sz="3200" u="none" strike="noStrike" dirty="0">
              <a:latin typeface="Anton"/>
              <a:ea typeface="Anton"/>
              <a:cs typeface="Anton"/>
              <a:sym typeface="Anton"/>
            </a:endParaRPr>
          </a:p>
        </p:txBody>
      </p:sp>
    </p:spTree>
    <p:extLst>
      <p:ext uri="{BB962C8B-B14F-4D97-AF65-F5344CB8AC3E}">
        <p14:creationId xmlns:p14="http://schemas.microsoft.com/office/powerpoint/2010/main" val="2165083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6521C-D942-5A76-E90B-A29E9BD8D03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7E49E54-60D2-566E-F50D-B16558D6FCB5}"/>
              </a:ext>
            </a:extLst>
          </p:cNvPr>
          <p:cNvSpPr txBox="1"/>
          <p:nvPr/>
        </p:nvSpPr>
        <p:spPr>
          <a:xfrm>
            <a:off x="990600" y="2161047"/>
            <a:ext cx="12115800" cy="679673"/>
          </a:xfrm>
          <a:prstGeom prst="rect">
            <a:avLst/>
          </a:prstGeom>
        </p:spPr>
        <p:txBody>
          <a:bodyPr wrap="square" lIns="0" tIns="0" rIns="0" bIns="0" rtlCol="0" anchor="t">
            <a:spAutoFit/>
          </a:bodyPr>
          <a:lstStyle/>
          <a:p>
            <a:pPr lvl="0">
              <a:lnSpc>
                <a:spcPts val="5347"/>
              </a:lnSpc>
            </a:pPr>
            <a:r>
              <a:rPr lang="en-US" sz="4570" dirty="0">
                <a:solidFill>
                  <a:srgbClr val="000000"/>
                </a:solidFill>
                <a:latin typeface="Anton"/>
                <a:ea typeface="Anton"/>
                <a:cs typeface="Anton"/>
                <a:sym typeface="Anton"/>
              </a:rPr>
              <a:t>Research Objectives and Questions </a:t>
            </a:r>
            <a:r>
              <a:rPr lang="en-US" sz="3200" dirty="0">
                <a:solidFill>
                  <a:srgbClr val="000000"/>
                </a:solidFill>
                <a:latin typeface="Anton"/>
                <a:ea typeface="Anton"/>
                <a:cs typeface="Anton"/>
                <a:sym typeface="Anton"/>
              </a:rPr>
              <a:t>(1 Slide Only)</a:t>
            </a:r>
          </a:p>
        </p:txBody>
      </p:sp>
      <p:sp>
        <p:nvSpPr>
          <p:cNvPr id="5" name="TextBox 12">
            <a:extLst>
              <a:ext uri="{FF2B5EF4-FFF2-40B4-BE49-F238E27FC236}">
                <a16:creationId xmlns:a16="http://schemas.microsoft.com/office/drawing/2014/main" id="{3147B6E6-C9E1-7BB7-EC75-E2FD990C4761}"/>
              </a:ext>
            </a:extLst>
          </p:cNvPr>
          <p:cNvSpPr txBox="1"/>
          <p:nvPr/>
        </p:nvSpPr>
        <p:spPr>
          <a:xfrm>
            <a:off x="990600" y="3130960"/>
            <a:ext cx="16116300" cy="3125485"/>
          </a:xfrm>
          <a:prstGeom prst="rect">
            <a:avLst/>
          </a:prstGeom>
        </p:spPr>
        <p:txBody>
          <a:bodyPr wrap="square" lIns="0" tIns="0" rIns="0" bIns="0" rtlCol="0" anchor="t">
            <a:spAutoFit/>
          </a:bodyPr>
          <a:lstStyle/>
          <a:p>
            <a:pPr algn="just">
              <a:lnSpc>
                <a:spcPts val="4129"/>
              </a:lnSpc>
            </a:pPr>
            <a:r>
              <a:rPr lang="en-US" sz="2949" dirty="0">
                <a:solidFill>
                  <a:srgbClr val="000000"/>
                </a:solidFill>
                <a:latin typeface="Open Sans Light"/>
                <a:ea typeface="Open Sans Light"/>
                <a:cs typeface="Open Sans Light"/>
                <a:sym typeface="Open Sans"/>
              </a:rPr>
              <a:t>Facebook advertising (now Meta advertising) is a paid system that allows businesses to promote their products, services, or brands through paid messages on Facebook, Instagram, Messenger, and the Audience Network. It enables precise targeting of specific audiences based on demographics, interests, and behavior, and businesses can set budgets, choose from various ad formats like images or videos, and track campaign performance to measure their return on investment. </a:t>
            </a:r>
          </a:p>
        </p:txBody>
      </p:sp>
      <p:sp>
        <p:nvSpPr>
          <p:cNvPr id="3" name="TextBox 9">
            <a:extLst>
              <a:ext uri="{FF2B5EF4-FFF2-40B4-BE49-F238E27FC236}">
                <a16:creationId xmlns:a16="http://schemas.microsoft.com/office/drawing/2014/main" id="{814E0D29-5E95-3151-0438-88A34F7EB6F0}"/>
              </a:ext>
            </a:extLst>
          </p:cNvPr>
          <p:cNvSpPr txBox="1"/>
          <p:nvPr/>
        </p:nvSpPr>
        <p:spPr>
          <a:xfrm>
            <a:off x="8915400" y="342900"/>
            <a:ext cx="9074373" cy="617413"/>
          </a:xfrm>
          <a:prstGeom prst="rect">
            <a:avLst/>
          </a:prstGeom>
        </p:spPr>
        <p:txBody>
          <a:bodyPr lIns="0" tIns="0" rIns="0" bIns="0" rtlCol="0" anchor="t">
            <a:spAutoFit/>
          </a:bodyPr>
          <a:lstStyle/>
          <a:p>
            <a:pPr marL="0" lvl="0" indent="0" algn="ctr">
              <a:lnSpc>
                <a:spcPts val="5347"/>
              </a:lnSpc>
            </a:pPr>
            <a:r>
              <a:rPr lang="en-US" sz="3200" dirty="0">
                <a:latin typeface="Anton"/>
                <a:ea typeface="Anton"/>
                <a:cs typeface="Anton"/>
                <a:sym typeface="Anton"/>
              </a:rPr>
              <a:t>PAPER TITLE</a:t>
            </a:r>
            <a:endParaRPr lang="en-US" sz="3200" u="none" strike="noStrike" dirty="0">
              <a:latin typeface="Anton"/>
              <a:ea typeface="Anton"/>
              <a:cs typeface="Anton"/>
              <a:sym typeface="Anton"/>
            </a:endParaRPr>
          </a:p>
        </p:txBody>
      </p:sp>
    </p:spTree>
    <p:extLst>
      <p:ext uri="{BB962C8B-B14F-4D97-AF65-F5344CB8AC3E}">
        <p14:creationId xmlns:p14="http://schemas.microsoft.com/office/powerpoint/2010/main" val="2451710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53FF1-BB13-B1A9-1CB7-67F7A3C2E58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8E97916-39E7-17A5-50E0-ADA3FF666745}"/>
              </a:ext>
            </a:extLst>
          </p:cNvPr>
          <p:cNvSpPr txBox="1"/>
          <p:nvPr/>
        </p:nvSpPr>
        <p:spPr>
          <a:xfrm>
            <a:off x="990600" y="2161047"/>
            <a:ext cx="12115800" cy="679673"/>
          </a:xfrm>
          <a:prstGeom prst="rect">
            <a:avLst/>
          </a:prstGeom>
        </p:spPr>
        <p:txBody>
          <a:bodyPr wrap="square" lIns="0" tIns="0" rIns="0" bIns="0" rtlCol="0" anchor="t">
            <a:spAutoFit/>
          </a:bodyPr>
          <a:lstStyle/>
          <a:p>
            <a:pPr lvl="0">
              <a:lnSpc>
                <a:spcPts val="5347"/>
              </a:lnSpc>
            </a:pPr>
            <a:r>
              <a:rPr lang="en-US" sz="4570" dirty="0">
                <a:solidFill>
                  <a:srgbClr val="000000"/>
                </a:solidFill>
                <a:latin typeface="Anton"/>
                <a:ea typeface="Anton"/>
                <a:cs typeface="Anton"/>
                <a:sym typeface="Anton"/>
              </a:rPr>
              <a:t>Key Literature </a:t>
            </a:r>
            <a:r>
              <a:rPr lang="en-US" sz="3200" dirty="0">
                <a:solidFill>
                  <a:srgbClr val="000000"/>
                </a:solidFill>
                <a:latin typeface="Anton"/>
                <a:ea typeface="Anton"/>
                <a:cs typeface="Anton"/>
                <a:sym typeface="Anton"/>
              </a:rPr>
              <a:t>(Max 2 Slide Only) </a:t>
            </a:r>
          </a:p>
        </p:txBody>
      </p:sp>
      <p:sp>
        <p:nvSpPr>
          <p:cNvPr id="5" name="TextBox 12">
            <a:extLst>
              <a:ext uri="{FF2B5EF4-FFF2-40B4-BE49-F238E27FC236}">
                <a16:creationId xmlns:a16="http://schemas.microsoft.com/office/drawing/2014/main" id="{D5D8B3FB-636E-C1B4-7382-215ADC2A6C0D}"/>
              </a:ext>
            </a:extLst>
          </p:cNvPr>
          <p:cNvSpPr txBox="1"/>
          <p:nvPr/>
        </p:nvSpPr>
        <p:spPr>
          <a:xfrm>
            <a:off x="990600" y="3130960"/>
            <a:ext cx="16116300" cy="3125485"/>
          </a:xfrm>
          <a:prstGeom prst="rect">
            <a:avLst/>
          </a:prstGeom>
        </p:spPr>
        <p:txBody>
          <a:bodyPr wrap="square" lIns="0" tIns="0" rIns="0" bIns="0" rtlCol="0" anchor="t">
            <a:spAutoFit/>
          </a:bodyPr>
          <a:lstStyle/>
          <a:p>
            <a:pPr algn="just">
              <a:lnSpc>
                <a:spcPts val="4129"/>
              </a:lnSpc>
            </a:pPr>
            <a:r>
              <a:rPr lang="en-US" sz="2949" dirty="0">
                <a:solidFill>
                  <a:srgbClr val="000000"/>
                </a:solidFill>
                <a:latin typeface="Open Sans Light"/>
                <a:ea typeface="Open Sans Light"/>
                <a:cs typeface="Open Sans Light"/>
                <a:sym typeface="Open Sans"/>
              </a:rPr>
              <a:t>Facebook advertising (now Meta advertising) is a paid system that allows businesses to promote their products, services, or brands through paid messages on Facebook, Instagram, Messenger, and the Audience Network. It enables precise targeting of specific audiences based on demographics, interests, and behavior, and businesses can set budgets, choose from various ad formats like images or videos, and track campaign performance to measure their return on investment. </a:t>
            </a:r>
          </a:p>
        </p:txBody>
      </p:sp>
      <p:sp>
        <p:nvSpPr>
          <p:cNvPr id="3" name="TextBox 9">
            <a:extLst>
              <a:ext uri="{FF2B5EF4-FFF2-40B4-BE49-F238E27FC236}">
                <a16:creationId xmlns:a16="http://schemas.microsoft.com/office/drawing/2014/main" id="{4827A907-B879-2A94-3560-3D36F6D37BFE}"/>
              </a:ext>
            </a:extLst>
          </p:cNvPr>
          <p:cNvSpPr txBox="1"/>
          <p:nvPr/>
        </p:nvSpPr>
        <p:spPr>
          <a:xfrm>
            <a:off x="8915400" y="342900"/>
            <a:ext cx="9074373" cy="617413"/>
          </a:xfrm>
          <a:prstGeom prst="rect">
            <a:avLst/>
          </a:prstGeom>
        </p:spPr>
        <p:txBody>
          <a:bodyPr lIns="0" tIns="0" rIns="0" bIns="0" rtlCol="0" anchor="t">
            <a:spAutoFit/>
          </a:bodyPr>
          <a:lstStyle/>
          <a:p>
            <a:pPr marL="0" lvl="0" indent="0" algn="ctr">
              <a:lnSpc>
                <a:spcPts val="5347"/>
              </a:lnSpc>
            </a:pPr>
            <a:r>
              <a:rPr lang="en-US" sz="3200" dirty="0">
                <a:latin typeface="Anton"/>
                <a:ea typeface="Anton"/>
                <a:cs typeface="Anton"/>
                <a:sym typeface="Anton"/>
              </a:rPr>
              <a:t>PAPER TITLE</a:t>
            </a:r>
            <a:endParaRPr lang="en-US" sz="3200" u="none" strike="noStrike" dirty="0">
              <a:latin typeface="Anton"/>
              <a:ea typeface="Anton"/>
              <a:cs typeface="Anton"/>
              <a:sym typeface="Anton"/>
            </a:endParaRPr>
          </a:p>
        </p:txBody>
      </p:sp>
    </p:spTree>
    <p:extLst>
      <p:ext uri="{BB962C8B-B14F-4D97-AF65-F5344CB8AC3E}">
        <p14:creationId xmlns:p14="http://schemas.microsoft.com/office/powerpoint/2010/main" val="2424666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D4850-A9AB-6EDD-7C4A-8D42D19C747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5B3029C-97BF-1487-9BE1-D901756E1389}"/>
              </a:ext>
            </a:extLst>
          </p:cNvPr>
          <p:cNvSpPr txBox="1"/>
          <p:nvPr/>
        </p:nvSpPr>
        <p:spPr>
          <a:xfrm>
            <a:off x="990600" y="2161047"/>
            <a:ext cx="12115800" cy="679673"/>
          </a:xfrm>
          <a:prstGeom prst="rect">
            <a:avLst/>
          </a:prstGeom>
        </p:spPr>
        <p:txBody>
          <a:bodyPr wrap="square" lIns="0" tIns="0" rIns="0" bIns="0" rtlCol="0" anchor="t">
            <a:spAutoFit/>
          </a:bodyPr>
          <a:lstStyle/>
          <a:p>
            <a:pPr lvl="0">
              <a:lnSpc>
                <a:spcPts val="5347"/>
              </a:lnSpc>
            </a:pPr>
            <a:r>
              <a:rPr lang="en-US" sz="4570" dirty="0">
                <a:solidFill>
                  <a:srgbClr val="000000"/>
                </a:solidFill>
                <a:latin typeface="Anton"/>
                <a:ea typeface="Anton"/>
                <a:cs typeface="Anton"/>
                <a:sym typeface="Anton"/>
              </a:rPr>
              <a:t>Conceptual Framework </a:t>
            </a:r>
            <a:r>
              <a:rPr lang="en-US" sz="3200" dirty="0">
                <a:solidFill>
                  <a:srgbClr val="000000"/>
                </a:solidFill>
                <a:latin typeface="Anton"/>
                <a:ea typeface="Anton"/>
                <a:cs typeface="Anton"/>
                <a:sym typeface="Anton"/>
              </a:rPr>
              <a:t>(1 Slide Only) </a:t>
            </a:r>
          </a:p>
        </p:txBody>
      </p:sp>
      <p:sp>
        <p:nvSpPr>
          <p:cNvPr id="5" name="TextBox 12">
            <a:extLst>
              <a:ext uri="{FF2B5EF4-FFF2-40B4-BE49-F238E27FC236}">
                <a16:creationId xmlns:a16="http://schemas.microsoft.com/office/drawing/2014/main" id="{73758AE7-2CE5-A327-FE98-F570F24F34B3}"/>
              </a:ext>
            </a:extLst>
          </p:cNvPr>
          <p:cNvSpPr txBox="1"/>
          <p:nvPr/>
        </p:nvSpPr>
        <p:spPr>
          <a:xfrm>
            <a:off x="990600" y="3130960"/>
            <a:ext cx="16116300" cy="3125485"/>
          </a:xfrm>
          <a:prstGeom prst="rect">
            <a:avLst/>
          </a:prstGeom>
        </p:spPr>
        <p:txBody>
          <a:bodyPr wrap="square" lIns="0" tIns="0" rIns="0" bIns="0" rtlCol="0" anchor="t">
            <a:spAutoFit/>
          </a:bodyPr>
          <a:lstStyle/>
          <a:p>
            <a:pPr algn="just">
              <a:lnSpc>
                <a:spcPts val="4129"/>
              </a:lnSpc>
            </a:pPr>
            <a:r>
              <a:rPr lang="en-US" sz="2949" dirty="0">
                <a:solidFill>
                  <a:srgbClr val="000000"/>
                </a:solidFill>
                <a:latin typeface="Open Sans Light"/>
                <a:ea typeface="Open Sans Light"/>
                <a:cs typeface="Open Sans Light"/>
                <a:sym typeface="Open Sans"/>
              </a:rPr>
              <a:t>Facebook advertising (now Meta advertising) is a paid system that allows businesses to promote their products, services, or brands through paid messages on Facebook, Instagram, Messenger, and the Audience Network. It enables precise targeting of specific audiences based on demographics, interests, and behavior, and businesses can set budgets, choose from various ad formats like images or videos, and track campaign performance to measure their return on investment. </a:t>
            </a:r>
          </a:p>
        </p:txBody>
      </p:sp>
      <p:sp>
        <p:nvSpPr>
          <p:cNvPr id="3" name="TextBox 9">
            <a:extLst>
              <a:ext uri="{FF2B5EF4-FFF2-40B4-BE49-F238E27FC236}">
                <a16:creationId xmlns:a16="http://schemas.microsoft.com/office/drawing/2014/main" id="{A607C659-6776-AA19-F04A-90BDB179DB54}"/>
              </a:ext>
            </a:extLst>
          </p:cNvPr>
          <p:cNvSpPr txBox="1"/>
          <p:nvPr/>
        </p:nvSpPr>
        <p:spPr>
          <a:xfrm>
            <a:off x="8915400" y="342900"/>
            <a:ext cx="9074373" cy="617413"/>
          </a:xfrm>
          <a:prstGeom prst="rect">
            <a:avLst/>
          </a:prstGeom>
        </p:spPr>
        <p:txBody>
          <a:bodyPr lIns="0" tIns="0" rIns="0" bIns="0" rtlCol="0" anchor="t">
            <a:spAutoFit/>
          </a:bodyPr>
          <a:lstStyle/>
          <a:p>
            <a:pPr marL="0" lvl="0" indent="0" algn="ctr">
              <a:lnSpc>
                <a:spcPts val="5347"/>
              </a:lnSpc>
            </a:pPr>
            <a:r>
              <a:rPr lang="en-US" sz="3200" dirty="0">
                <a:latin typeface="Anton"/>
                <a:ea typeface="Anton"/>
                <a:cs typeface="Anton"/>
                <a:sym typeface="Anton"/>
              </a:rPr>
              <a:t>PAPER TITLE</a:t>
            </a:r>
            <a:endParaRPr lang="en-US" sz="3200" u="none" strike="noStrike" dirty="0">
              <a:latin typeface="Anton"/>
              <a:ea typeface="Anton"/>
              <a:cs typeface="Anton"/>
              <a:sym typeface="Anton"/>
            </a:endParaRPr>
          </a:p>
        </p:txBody>
      </p:sp>
    </p:spTree>
    <p:extLst>
      <p:ext uri="{BB962C8B-B14F-4D97-AF65-F5344CB8AC3E}">
        <p14:creationId xmlns:p14="http://schemas.microsoft.com/office/powerpoint/2010/main" val="2213416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4CBCB-56DD-2985-2253-37219E4080C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AEF43B8-9D9F-D93C-0BFF-73412DE456BE}"/>
              </a:ext>
            </a:extLst>
          </p:cNvPr>
          <p:cNvSpPr txBox="1"/>
          <p:nvPr/>
        </p:nvSpPr>
        <p:spPr>
          <a:xfrm>
            <a:off x="990600" y="2161047"/>
            <a:ext cx="12115800" cy="679673"/>
          </a:xfrm>
          <a:prstGeom prst="rect">
            <a:avLst/>
          </a:prstGeom>
        </p:spPr>
        <p:txBody>
          <a:bodyPr wrap="square" lIns="0" tIns="0" rIns="0" bIns="0" rtlCol="0" anchor="t">
            <a:spAutoFit/>
          </a:bodyPr>
          <a:lstStyle/>
          <a:p>
            <a:pPr lvl="0">
              <a:lnSpc>
                <a:spcPts val="5347"/>
              </a:lnSpc>
            </a:pPr>
            <a:r>
              <a:rPr lang="en-US" sz="4570" dirty="0">
                <a:solidFill>
                  <a:srgbClr val="000000"/>
                </a:solidFill>
                <a:latin typeface="Anton"/>
                <a:ea typeface="Anton"/>
                <a:cs typeface="Anton"/>
                <a:sym typeface="Anton"/>
              </a:rPr>
              <a:t>Hypotheses </a:t>
            </a:r>
            <a:r>
              <a:rPr lang="en-US" sz="3200" dirty="0">
                <a:solidFill>
                  <a:srgbClr val="000000"/>
                </a:solidFill>
                <a:latin typeface="Anton"/>
                <a:ea typeface="Anton"/>
                <a:cs typeface="Anton"/>
                <a:sym typeface="Anton"/>
              </a:rPr>
              <a:t>(1 Slide Only) </a:t>
            </a:r>
          </a:p>
        </p:txBody>
      </p:sp>
      <p:sp>
        <p:nvSpPr>
          <p:cNvPr id="5" name="TextBox 12">
            <a:extLst>
              <a:ext uri="{FF2B5EF4-FFF2-40B4-BE49-F238E27FC236}">
                <a16:creationId xmlns:a16="http://schemas.microsoft.com/office/drawing/2014/main" id="{7538DD86-4B2E-703D-2DDB-234F58382E4D}"/>
              </a:ext>
            </a:extLst>
          </p:cNvPr>
          <p:cNvSpPr txBox="1"/>
          <p:nvPr/>
        </p:nvSpPr>
        <p:spPr>
          <a:xfrm>
            <a:off x="990600" y="3130960"/>
            <a:ext cx="16116300" cy="3125485"/>
          </a:xfrm>
          <a:prstGeom prst="rect">
            <a:avLst/>
          </a:prstGeom>
        </p:spPr>
        <p:txBody>
          <a:bodyPr wrap="square" lIns="0" tIns="0" rIns="0" bIns="0" rtlCol="0" anchor="t">
            <a:spAutoFit/>
          </a:bodyPr>
          <a:lstStyle/>
          <a:p>
            <a:pPr algn="just">
              <a:lnSpc>
                <a:spcPts val="4129"/>
              </a:lnSpc>
            </a:pPr>
            <a:r>
              <a:rPr lang="en-US" sz="2949" dirty="0">
                <a:solidFill>
                  <a:srgbClr val="000000"/>
                </a:solidFill>
                <a:latin typeface="Open Sans Light"/>
                <a:ea typeface="Open Sans Light"/>
                <a:cs typeface="Open Sans Light"/>
                <a:sym typeface="Open Sans"/>
              </a:rPr>
              <a:t>Facebook advertising (now Meta advertising) is a paid system that allows businesses to promote their products, services, or brands through paid messages on Facebook, Instagram, Messenger, and the Audience Network. It enables precise targeting of specific audiences based on demographics, interests, and behavior, and businesses can set budgets, choose from various ad formats like images or videos, and track campaign performance to measure their return on investment. </a:t>
            </a:r>
          </a:p>
        </p:txBody>
      </p:sp>
      <p:sp>
        <p:nvSpPr>
          <p:cNvPr id="3" name="TextBox 9">
            <a:extLst>
              <a:ext uri="{FF2B5EF4-FFF2-40B4-BE49-F238E27FC236}">
                <a16:creationId xmlns:a16="http://schemas.microsoft.com/office/drawing/2014/main" id="{B59538A4-0B00-D833-39D5-0A4296301BC4}"/>
              </a:ext>
            </a:extLst>
          </p:cNvPr>
          <p:cNvSpPr txBox="1"/>
          <p:nvPr/>
        </p:nvSpPr>
        <p:spPr>
          <a:xfrm>
            <a:off x="8915400" y="342900"/>
            <a:ext cx="9074373" cy="617413"/>
          </a:xfrm>
          <a:prstGeom prst="rect">
            <a:avLst/>
          </a:prstGeom>
        </p:spPr>
        <p:txBody>
          <a:bodyPr lIns="0" tIns="0" rIns="0" bIns="0" rtlCol="0" anchor="t">
            <a:spAutoFit/>
          </a:bodyPr>
          <a:lstStyle/>
          <a:p>
            <a:pPr marL="0" lvl="0" indent="0" algn="ctr">
              <a:lnSpc>
                <a:spcPts val="5347"/>
              </a:lnSpc>
            </a:pPr>
            <a:r>
              <a:rPr lang="en-US" sz="3200" dirty="0">
                <a:latin typeface="Anton"/>
                <a:ea typeface="Anton"/>
                <a:cs typeface="Anton"/>
                <a:sym typeface="Anton"/>
              </a:rPr>
              <a:t>PAPER TITLE</a:t>
            </a:r>
            <a:endParaRPr lang="en-US" sz="3200" u="none" strike="noStrike" dirty="0">
              <a:latin typeface="Anton"/>
              <a:ea typeface="Anton"/>
              <a:cs typeface="Anton"/>
              <a:sym typeface="Anton"/>
            </a:endParaRPr>
          </a:p>
        </p:txBody>
      </p:sp>
    </p:spTree>
    <p:extLst>
      <p:ext uri="{BB962C8B-B14F-4D97-AF65-F5344CB8AC3E}">
        <p14:creationId xmlns:p14="http://schemas.microsoft.com/office/powerpoint/2010/main" val="4287693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CC81A-AECB-7098-D038-4FAB1FC9F15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CF969D3-5BFC-35E5-F1AA-4DF46B4477AB}"/>
              </a:ext>
            </a:extLst>
          </p:cNvPr>
          <p:cNvSpPr txBox="1"/>
          <p:nvPr/>
        </p:nvSpPr>
        <p:spPr>
          <a:xfrm>
            <a:off x="990600" y="2161047"/>
            <a:ext cx="12115800" cy="679673"/>
          </a:xfrm>
          <a:prstGeom prst="rect">
            <a:avLst/>
          </a:prstGeom>
        </p:spPr>
        <p:txBody>
          <a:bodyPr wrap="square" lIns="0" tIns="0" rIns="0" bIns="0" rtlCol="0" anchor="t">
            <a:spAutoFit/>
          </a:bodyPr>
          <a:lstStyle/>
          <a:p>
            <a:pPr lvl="0">
              <a:lnSpc>
                <a:spcPts val="5347"/>
              </a:lnSpc>
            </a:pPr>
            <a:r>
              <a:rPr lang="en-US" sz="4570" dirty="0">
                <a:solidFill>
                  <a:srgbClr val="000000"/>
                </a:solidFill>
                <a:latin typeface="Anton"/>
                <a:ea typeface="Anton"/>
                <a:cs typeface="Anton"/>
                <a:sym typeface="Anton"/>
              </a:rPr>
              <a:t>Methodology </a:t>
            </a:r>
            <a:r>
              <a:rPr lang="en-US" sz="3200" dirty="0">
                <a:solidFill>
                  <a:srgbClr val="000000"/>
                </a:solidFill>
                <a:latin typeface="Anton"/>
                <a:ea typeface="Anton"/>
                <a:cs typeface="Anton"/>
                <a:sym typeface="Anton"/>
              </a:rPr>
              <a:t>(Max 2 Slide Only)</a:t>
            </a:r>
          </a:p>
        </p:txBody>
      </p:sp>
      <p:sp>
        <p:nvSpPr>
          <p:cNvPr id="5" name="TextBox 12">
            <a:extLst>
              <a:ext uri="{FF2B5EF4-FFF2-40B4-BE49-F238E27FC236}">
                <a16:creationId xmlns:a16="http://schemas.microsoft.com/office/drawing/2014/main" id="{86F178C6-9F5C-A5AE-53F8-69819A4AFED5}"/>
              </a:ext>
            </a:extLst>
          </p:cNvPr>
          <p:cNvSpPr txBox="1"/>
          <p:nvPr/>
        </p:nvSpPr>
        <p:spPr>
          <a:xfrm>
            <a:off x="990600" y="3130960"/>
            <a:ext cx="16116300" cy="3125485"/>
          </a:xfrm>
          <a:prstGeom prst="rect">
            <a:avLst/>
          </a:prstGeom>
        </p:spPr>
        <p:txBody>
          <a:bodyPr wrap="square" lIns="0" tIns="0" rIns="0" bIns="0" rtlCol="0" anchor="t">
            <a:spAutoFit/>
          </a:bodyPr>
          <a:lstStyle/>
          <a:p>
            <a:pPr algn="just">
              <a:lnSpc>
                <a:spcPts val="4129"/>
              </a:lnSpc>
            </a:pPr>
            <a:r>
              <a:rPr lang="en-US" sz="2949" dirty="0">
                <a:solidFill>
                  <a:srgbClr val="000000"/>
                </a:solidFill>
                <a:latin typeface="Open Sans Light"/>
                <a:ea typeface="Open Sans Light"/>
                <a:cs typeface="Open Sans Light"/>
                <a:sym typeface="Open Sans"/>
              </a:rPr>
              <a:t>Facebook advertising (now Meta advertising) is a paid system that allows businesses to promote their products, services, or brands through paid messages on Facebook, Instagram, Messenger, and the Audience Network. It enables precise targeting of specific audiences based on demographics, interests, and behavior, and businesses can set budgets, choose from various ad formats like images or videos, and track campaign performance to measure their return on investment. </a:t>
            </a:r>
          </a:p>
        </p:txBody>
      </p:sp>
      <p:sp>
        <p:nvSpPr>
          <p:cNvPr id="3" name="TextBox 9">
            <a:extLst>
              <a:ext uri="{FF2B5EF4-FFF2-40B4-BE49-F238E27FC236}">
                <a16:creationId xmlns:a16="http://schemas.microsoft.com/office/drawing/2014/main" id="{2817088B-CF07-E9F1-5A1D-33CF7FE6391B}"/>
              </a:ext>
            </a:extLst>
          </p:cNvPr>
          <p:cNvSpPr txBox="1"/>
          <p:nvPr/>
        </p:nvSpPr>
        <p:spPr>
          <a:xfrm>
            <a:off x="8915400" y="342900"/>
            <a:ext cx="9074373" cy="617413"/>
          </a:xfrm>
          <a:prstGeom prst="rect">
            <a:avLst/>
          </a:prstGeom>
        </p:spPr>
        <p:txBody>
          <a:bodyPr lIns="0" tIns="0" rIns="0" bIns="0" rtlCol="0" anchor="t">
            <a:spAutoFit/>
          </a:bodyPr>
          <a:lstStyle/>
          <a:p>
            <a:pPr marL="0" lvl="0" indent="0" algn="ctr">
              <a:lnSpc>
                <a:spcPts val="5347"/>
              </a:lnSpc>
            </a:pPr>
            <a:r>
              <a:rPr lang="en-US" sz="3200" dirty="0">
                <a:latin typeface="Anton"/>
                <a:ea typeface="Anton"/>
                <a:cs typeface="Anton"/>
                <a:sym typeface="Anton"/>
              </a:rPr>
              <a:t>PAPER TITLE</a:t>
            </a:r>
            <a:endParaRPr lang="en-US" sz="3200" u="none" strike="noStrike" dirty="0">
              <a:latin typeface="Anton"/>
              <a:ea typeface="Anton"/>
              <a:cs typeface="Anton"/>
              <a:sym typeface="Anton"/>
            </a:endParaRPr>
          </a:p>
        </p:txBody>
      </p:sp>
    </p:spTree>
    <p:extLst>
      <p:ext uri="{BB962C8B-B14F-4D97-AF65-F5344CB8AC3E}">
        <p14:creationId xmlns:p14="http://schemas.microsoft.com/office/powerpoint/2010/main" val="2186088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98B71-4D92-3D6C-4E34-408128D77EE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270E5D9-E1A9-60B3-E7F9-2C91A3582C64}"/>
              </a:ext>
            </a:extLst>
          </p:cNvPr>
          <p:cNvSpPr txBox="1"/>
          <p:nvPr/>
        </p:nvSpPr>
        <p:spPr>
          <a:xfrm>
            <a:off x="990600" y="2161047"/>
            <a:ext cx="12115800" cy="679673"/>
          </a:xfrm>
          <a:prstGeom prst="rect">
            <a:avLst/>
          </a:prstGeom>
        </p:spPr>
        <p:txBody>
          <a:bodyPr wrap="square" lIns="0" tIns="0" rIns="0" bIns="0" rtlCol="0" anchor="t">
            <a:spAutoFit/>
          </a:bodyPr>
          <a:lstStyle/>
          <a:p>
            <a:pPr lvl="0">
              <a:lnSpc>
                <a:spcPts val="5347"/>
              </a:lnSpc>
            </a:pPr>
            <a:r>
              <a:rPr lang="en-US" sz="4570" dirty="0">
                <a:solidFill>
                  <a:srgbClr val="000000"/>
                </a:solidFill>
                <a:latin typeface="Anton"/>
                <a:ea typeface="Anton"/>
                <a:cs typeface="Anton"/>
                <a:sym typeface="Anton"/>
              </a:rPr>
              <a:t>Data Analysis </a:t>
            </a:r>
            <a:r>
              <a:rPr lang="en-US" sz="3200" dirty="0">
                <a:solidFill>
                  <a:srgbClr val="000000"/>
                </a:solidFill>
                <a:latin typeface="Anton"/>
                <a:ea typeface="Anton"/>
                <a:cs typeface="Anton"/>
                <a:sym typeface="Anton"/>
              </a:rPr>
              <a:t>(Max 3 Slide Only) </a:t>
            </a:r>
          </a:p>
        </p:txBody>
      </p:sp>
      <p:sp>
        <p:nvSpPr>
          <p:cNvPr id="5" name="TextBox 12">
            <a:extLst>
              <a:ext uri="{FF2B5EF4-FFF2-40B4-BE49-F238E27FC236}">
                <a16:creationId xmlns:a16="http://schemas.microsoft.com/office/drawing/2014/main" id="{AAD6B830-5D8F-46F9-C356-02613A43FB6C}"/>
              </a:ext>
            </a:extLst>
          </p:cNvPr>
          <p:cNvSpPr txBox="1"/>
          <p:nvPr/>
        </p:nvSpPr>
        <p:spPr>
          <a:xfrm>
            <a:off x="990600" y="3130960"/>
            <a:ext cx="16116300" cy="3125485"/>
          </a:xfrm>
          <a:prstGeom prst="rect">
            <a:avLst/>
          </a:prstGeom>
        </p:spPr>
        <p:txBody>
          <a:bodyPr wrap="square" lIns="0" tIns="0" rIns="0" bIns="0" rtlCol="0" anchor="t">
            <a:spAutoFit/>
          </a:bodyPr>
          <a:lstStyle/>
          <a:p>
            <a:pPr algn="just">
              <a:lnSpc>
                <a:spcPts val="4129"/>
              </a:lnSpc>
            </a:pPr>
            <a:r>
              <a:rPr lang="en-US" sz="2949" dirty="0">
                <a:solidFill>
                  <a:srgbClr val="000000"/>
                </a:solidFill>
                <a:latin typeface="Open Sans Light"/>
                <a:ea typeface="Open Sans Light"/>
                <a:cs typeface="Open Sans Light"/>
                <a:sym typeface="Open Sans"/>
              </a:rPr>
              <a:t>Facebook advertising (now Meta advertising) is a paid system that allows businesses to promote their products, services, or brands through paid messages on Facebook, Instagram, Messenger, and the Audience Network. It enables precise targeting of specific audiences based on demographics, interests, and behavior, and businesses can set budgets, choose from various ad formats like images or videos, and track campaign performance to measure their return on investment. </a:t>
            </a:r>
          </a:p>
        </p:txBody>
      </p:sp>
      <p:sp>
        <p:nvSpPr>
          <p:cNvPr id="3" name="TextBox 9">
            <a:extLst>
              <a:ext uri="{FF2B5EF4-FFF2-40B4-BE49-F238E27FC236}">
                <a16:creationId xmlns:a16="http://schemas.microsoft.com/office/drawing/2014/main" id="{E14DFE48-5D10-38DD-9480-89D4E7F927F4}"/>
              </a:ext>
            </a:extLst>
          </p:cNvPr>
          <p:cNvSpPr txBox="1"/>
          <p:nvPr/>
        </p:nvSpPr>
        <p:spPr>
          <a:xfrm>
            <a:off x="8915400" y="342900"/>
            <a:ext cx="9074373" cy="617413"/>
          </a:xfrm>
          <a:prstGeom prst="rect">
            <a:avLst/>
          </a:prstGeom>
        </p:spPr>
        <p:txBody>
          <a:bodyPr lIns="0" tIns="0" rIns="0" bIns="0" rtlCol="0" anchor="t">
            <a:spAutoFit/>
          </a:bodyPr>
          <a:lstStyle/>
          <a:p>
            <a:pPr marL="0" lvl="0" indent="0" algn="ctr">
              <a:lnSpc>
                <a:spcPts val="5347"/>
              </a:lnSpc>
            </a:pPr>
            <a:r>
              <a:rPr lang="en-US" sz="3200" dirty="0">
                <a:latin typeface="Anton"/>
                <a:ea typeface="Anton"/>
                <a:cs typeface="Anton"/>
                <a:sym typeface="Anton"/>
              </a:rPr>
              <a:t>PAPER TITLE</a:t>
            </a:r>
            <a:endParaRPr lang="en-US" sz="3200" u="none" strike="noStrike" dirty="0">
              <a:latin typeface="Anton"/>
              <a:ea typeface="Anton"/>
              <a:cs typeface="Anton"/>
              <a:sym typeface="Anton"/>
            </a:endParaRPr>
          </a:p>
        </p:txBody>
      </p:sp>
    </p:spTree>
    <p:extLst>
      <p:ext uri="{BB962C8B-B14F-4D97-AF65-F5344CB8AC3E}">
        <p14:creationId xmlns:p14="http://schemas.microsoft.com/office/powerpoint/2010/main" val="3904091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733A8-209E-92FC-901F-221873E8415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2106FD3-1EFB-6392-118F-D319E4C1AA5A}"/>
              </a:ext>
            </a:extLst>
          </p:cNvPr>
          <p:cNvSpPr txBox="1"/>
          <p:nvPr/>
        </p:nvSpPr>
        <p:spPr>
          <a:xfrm>
            <a:off x="990600" y="2161047"/>
            <a:ext cx="12115800" cy="679673"/>
          </a:xfrm>
          <a:prstGeom prst="rect">
            <a:avLst/>
          </a:prstGeom>
        </p:spPr>
        <p:txBody>
          <a:bodyPr wrap="square" lIns="0" tIns="0" rIns="0" bIns="0" rtlCol="0" anchor="t">
            <a:spAutoFit/>
          </a:bodyPr>
          <a:lstStyle/>
          <a:p>
            <a:pPr lvl="0">
              <a:lnSpc>
                <a:spcPts val="5347"/>
              </a:lnSpc>
            </a:pPr>
            <a:r>
              <a:rPr lang="en-US" sz="4570" dirty="0">
                <a:solidFill>
                  <a:srgbClr val="000000"/>
                </a:solidFill>
                <a:latin typeface="Anton"/>
                <a:ea typeface="Anton"/>
                <a:cs typeface="Anton"/>
                <a:sym typeface="Anton"/>
              </a:rPr>
              <a:t>Recommendation and Conclusion </a:t>
            </a:r>
            <a:r>
              <a:rPr lang="en-US" sz="3200" dirty="0">
                <a:solidFill>
                  <a:srgbClr val="000000"/>
                </a:solidFill>
                <a:latin typeface="Anton"/>
                <a:ea typeface="Anton"/>
                <a:cs typeface="Anton"/>
                <a:sym typeface="Anton"/>
              </a:rPr>
              <a:t>(Max 2 Slide Only) </a:t>
            </a:r>
          </a:p>
        </p:txBody>
      </p:sp>
      <p:sp>
        <p:nvSpPr>
          <p:cNvPr id="5" name="TextBox 12">
            <a:extLst>
              <a:ext uri="{FF2B5EF4-FFF2-40B4-BE49-F238E27FC236}">
                <a16:creationId xmlns:a16="http://schemas.microsoft.com/office/drawing/2014/main" id="{B638EA4A-3744-E559-732F-33021F913F20}"/>
              </a:ext>
            </a:extLst>
          </p:cNvPr>
          <p:cNvSpPr txBox="1"/>
          <p:nvPr/>
        </p:nvSpPr>
        <p:spPr>
          <a:xfrm>
            <a:off x="990600" y="3130960"/>
            <a:ext cx="16116300" cy="3125485"/>
          </a:xfrm>
          <a:prstGeom prst="rect">
            <a:avLst/>
          </a:prstGeom>
        </p:spPr>
        <p:txBody>
          <a:bodyPr wrap="square" lIns="0" tIns="0" rIns="0" bIns="0" rtlCol="0" anchor="t">
            <a:spAutoFit/>
          </a:bodyPr>
          <a:lstStyle/>
          <a:p>
            <a:pPr algn="just">
              <a:lnSpc>
                <a:spcPts val="4129"/>
              </a:lnSpc>
            </a:pPr>
            <a:r>
              <a:rPr lang="en-US" sz="2949" dirty="0">
                <a:solidFill>
                  <a:srgbClr val="000000"/>
                </a:solidFill>
                <a:latin typeface="Open Sans Light"/>
                <a:ea typeface="Open Sans Light"/>
                <a:cs typeface="Open Sans Light"/>
                <a:sym typeface="Open Sans"/>
              </a:rPr>
              <a:t>Facebook advertising (now Meta advertising) is a paid system that allows businesses to promote their products, services, or brands through paid messages on Facebook, Instagram, Messenger, and the Audience Network. It enables precise targeting of specific audiences based on demographics, interests, and behavior, and businesses can set budgets, choose from various ad formats like images or videos, and track campaign performance to measure their return on investment. </a:t>
            </a:r>
          </a:p>
        </p:txBody>
      </p:sp>
      <p:sp>
        <p:nvSpPr>
          <p:cNvPr id="3" name="TextBox 9">
            <a:extLst>
              <a:ext uri="{FF2B5EF4-FFF2-40B4-BE49-F238E27FC236}">
                <a16:creationId xmlns:a16="http://schemas.microsoft.com/office/drawing/2014/main" id="{27B5ABFF-060F-857B-CC30-04F40F998A86}"/>
              </a:ext>
            </a:extLst>
          </p:cNvPr>
          <p:cNvSpPr txBox="1"/>
          <p:nvPr/>
        </p:nvSpPr>
        <p:spPr>
          <a:xfrm>
            <a:off x="8915400" y="342900"/>
            <a:ext cx="9074373" cy="617413"/>
          </a:xfrm>
          <a:prstGeom prst="rect">
            <a:avLst/>
          </a:prstGeom>
        </p:spPr>
        <p:txBody>
          <a:bodyPr lIns="0" tIns="0" rIns="0" bIns="0" rtlCol="0" anchor="t">
            <a:spAutoFit/>
          </a:bodyPr>
          <a:lstStyle/>
          <a:p>
            <a:pPr marL="0" lvl="0" indent="0" algn="ctr">
              <a:lnSpc>
                <a:spcPts val="5347"/>
              </a:lnSpc>
            </a:pPr>
            <a:r>
              <a:rPr lang="en-US" sz="3200" dirty="0">
                <a:latin typeface="Anton"/>
                <a:ea typeface="Anton"/>
                <a:cs typeface="Anton"/>
                <a:sym typeface="Anton"/>
              </a:rPr>
              <a:t>PAPER TITLE</a:t>
            </a:r>
            <a:endParaRPr lang="en-US" sz="3200" u="none" strike="noStrike" dirty="0">
              <a:latin typeface="Anton"/>
              <a:ea typeface="Anton"/>
              <a:cs typeface="Anton"/>
              <a:sym typeface="Anton"/>
            </a:endParaRPr>
          </a:p>
        </p:txBody>
      </p:sp>
    </p:spTree>
    <p:extLst>
      <p:ext uri="{BB962C8B-B14F-4D97-AF65-F5344CB8AC3E}">
        <p14:creationId xmlns:p14="http://schemas.microsoft.com/office/powerpoint/2010/main" val="2907982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9024C-9FB5-DB8D-3021-6181DF53D15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5956114-9C88-D0A8-A8B2-BEA676EE1DA9}"/>
              </a:ext>
            </a:extLst>
          </p:cNvPr>
          <p:cNvSpPr txBox="1"/>
          <p:nvPr/>
        </p:nvSpPr>
        <p:spPr>
          <a:xfrm>
            <a:off x="990600" y="2161047"/>
            <a:ext cx="12115800" cy="679673"/>
          </a:xfrm>
          <a:prstGeom prst="rect">
            <a:avLst/>
          </a:prstGeom>
        </p:spPr>
        <p:txBody>
          <a:bodyPr wrap="square" lIns="0" tIns="0" rIns="0" bIns="0" rtlCol="0" anchor="t">
            <a:spAutoFit/>
          </a:bodyPr>
          <a:lstStyle/>
          <a:p>
            <a:pPr lvl="0">
              <a:lnSpc>
                <a:spcPts val="5347"/>
              </a:lnSpc>
            </a:pPr>
            <a:r>
              <a:rPr lang="en-US" sz="4570" dirty="0">
                <a:solidFill>
                  <a:srgbClr val="000000"/>
                </a:solidFill>
                <a:latin typeface="Anton"/>
                <a:ea typeface="Anton"/>
                <a:cs typeface="Anton"/>
                <a:sym typeface="Anton"/>
              </a:rPr>
              <a:t>References </a:t>
            </a:r>
            <a:r>
              <a:rPr lang="en-US" sz="3200" dirty="0">
                <a:solidFill>
                  <a:srgbClr val="000000"/>
                </a:solidFill>
                <a:latin typeface="Anton"/>
                <a:ea typeface="Anton"/>
                <a:cs typeface="Anton"/>
                <a:sym typeface="Anton"/>
              </a:rPr>
              <a:t>(1 Slide Only) </a:t>
            </a:r>
          </a:p>
        </p:txBody>
      </p:sp>
      <p:sp>
        <p:nvSpPr>
          <p:cNvPr id="5" name="TextBox 12">
            <a:extLst>
              <a:ext uri="{FF2B5EF4-FFF2-40B4-BE49-F238E27FC236}">
                <a16:creationId xmlns:a16="http://schemas.microsoft.com/office/drawing/2014/main" id="{946A2D33-AA37-FB46-8156-D1BDA9ED9E23}"/>
              </a:ext>
            </a:extLst>
          </p:cNvPr>
          <p:cNvSpPr txBox="1"/>
          <p:nvPr/>
        </p:nvSpPr>
        <p:spPr>
          <a:xfrm>
            <a:off x="990600" y="3130960"/>
            <a:ext cx="16116300" cy="3125485"/>
          </a:xfrm>
          <a:prstGeom prst="rect">
            <a:avLst/>
          </a:prstGeom>
        </p:spPr>
        <p:txBody>
          <a:bodyPr wrap="square" lIns="0" tIns="0" rIns="0" bIns="0" rtlCol="0" anchor="t">
            <a:spAutoFit/>
          </a:bodyPr>
          <a:lstStyle/>
          <a:p>
            <a:pPr algn="just">
              <a:lnSpc>
                <a:spcPts val="4129"/>
              </a:lnSpc>
            </a:pPr>
            <a:r>
              <a:rPr lang="en-US" sz="2949" dirty="0">
                <a:solidFill>
                  <a:srgbClr val="000000"/>
                </a:solidFill>
                <a:latin typeface="Open Sans Light"/>
                <a:ea typeface="Open Sans Light"/>
                <a:cs typeface="Open Sans Light"/>
                <a:sym typeface="Open Sans"/>
              </a:rPr>
              <a:t>Facebook advertising (now Meta advertising) is a paid system that allows businesses to promote their products, services, or brands through paid messages on Facebook, Instagram, Messenger, and the Audience Network. It enables precise targeting of specific audiences based on demographics, interests, and behavior, and businesses can set budgets, choose from various ad formats like images or videos, and track campaign performance to measure their return on investment. </a:t>
            </a:r>
          </a:p>
        </p:txBody>
      </p:sp>
      <p:sp>
        <p:nvSpPr>
          <p:cNvPr id="3" name="TextBox 9">
            <a:extLst>
              <a:ext uri="{FF2B5EF4-FFF2-40B4-BE49-F238E27FC236}">
                <a16:creationId xmlns:a16="http://schemas.microsoft.com/office/drawing/2014/main" id="{DAEC07F1-29E8-9996-9CC3-63096CD13ABA}"/>
              </a:ext>
            </a:extLst>
          </p:cNvPr>
          <p:cNvSpPr txBox="1"/>
          <p:nvPr/>
        </p:nvSpPr>
        <p:spPr>
          <a:xfrm>
            <a:off x="8915400" y="342900"/>
            <a:ext cx="9074373" cy="617413"/>
          </a:xfrm>
          <a:prstGeom prst="rect">
            <a:avLst/>
          </a:prstGeom>
        </p:spPr>
        <p:txBody>
          <a:bodyPr lIns="0" tIns="0" rIns="0" bIns="0" rtlCol="0" anchor="t">
            <a:spAutoFit/>
          </a:bodyPr>
          <a:lstStyle/>
          <a:p>
            <a:pPr marL="0" lvl="0" indent="0" algn="ctr">
              <a:lnSpc>
                <a:spcPts val="5347"/>
              </a:lnSpc>
            </a:pPr>
            <a:r>
              <a:rPr lang="en-US" sz="3200" dirty="0">
                <a:latin typeface="Anton"/>
                <a:ea typeface="Anton"/>
                <a:cs typeface="Anton"/>
                <a:sym typeface="Anton"/>
              </a:rPr>
              <a:t>PAPER TITLE</a:t>
            </a:r>
            <a:endParaRPr lang="en-US" sz="3200" u="none" strike="noStrike" dirty="0">
              <a:latin typeface="Anton"/>
              <a:ea typeface="Anton"/>
              <a:cs typeface="Anton"/>
              <a:sym typeface="Anton"/>
            </a:endParaRPr>
          </a:p>
        </p:txBody>
      </p:sp>
    </p:spTree>
    <p:extLst>
      <p:ext uri="{BB962C8B-B14F-4D97-AF65-F5344CB8AC3E}">
        <p14:creationId xmlns:p14="http://schemas.microsoft.com/office/powerpoint/2010/main" val="26194060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0A964-959B-F2CC-6C3B-68D2C745924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0911A34-AE43-43FA-44D0-2312D91ACE55}"/>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5" name="TextBox 9">
            <a:extLst>
              <a:ext uri="{FF2B5EF4-FFF2-40B4-BE49-F238E27FC236}">
                <a16:creationId xmlns:a16="http://schemas.microsoft.com/office/drawing/2014/main" id="{89E5D834-212D-3155-F53A-39A1D57DD64A}"/>
              </a:ext>
            </a:extLst>
          </p:cNvPr>
          <p:cNvSpPr txBox="1"/>
          <p:nvPr/>
        </p:nvSpPr>
        <p:spPr>
          <a:xfrm>
            <a:off x="9114453" y="4762500"/>
            <a:ext cx="9074373" cy="1179234"/>
          </a:xfrm>
          <a:prstGeom prst="rect">
            <a:avLst/>
          </a:prstGeom>
        </p:spPr>
        <p:txBody>
          <a:bodyPr lIns="0" tIns="0" rIns="0" bIns="0" rtlCol="0" anchor="t">
            <a:spAutoFit/>
          </a:bodyPr>
          <a:lstStyle/>
          <a:p>
            <a:pPr marL="0" lvl="0" indent="0" algn="ctr">
              <a:lnSpc>
                <a:spcPts val="5347"/>
              </a:lnSpc>
            </a:pPr>
            <a:r>
              <a:rPr lang="en-US" sz="19900" dirty="0">
                <a:solidFill>
                  <a:srgbClr val="FFFFFF"/>
                </a:solidFill>
                <a:latin typeface="Anton"/>
                <a:ea typeface="Anton"/>
                <a:cs typeface="Anton"/>
                <a:sym typeface="Anton"/>
              </a:rPr>
              <a:t>Q&amp;A</a:t>
            </a:r>
            <a:endParaRPr lang="en-US" sz="19900" u="none" strike="noStrike" dirty="0">
              <a:solidFill>
                <a:srgbClr val="FFFFFF"/>
              </a:solidFill>
              <a:latin typeface="Anton"/>
              <a:ea typeface="Anton"/>
              <a:cs typeface="Anton"/>
              <a:sym typeface="Anton"/>
            </a:endParaRPr>
          </a:p>
        </p:txBody>
      </p:sp>
    </p:spTree>
    <p:extLst>
      <p:ext uri="{BB962C8B-B14F-4D97-AF65-F5344CB8AC3E}">
        <p14:creationId xmlns:p14="http://schemas.microsoft.com/office/powerpoint/2010/main" val="200969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5AD78-0BD5-903C-7B3A-981FEF32AB0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F2A1528-C8FF-A565-FDFD-7CEC055806A3}"/>
              </a:ext>
            </a:extLst>
          </p:cNvPr>
          <p:cNvSpPr txBox="1"/>
          <p:nvPr/>
        </p:nvSpPr>
        <p:spPr>
          <a:xfrm>
            <a:off x="990600" y="1834243"/>
            <a:ext cx="12115800" cy="679673"/>
          </a:xfrm>
          <a:prstGeom prst="rect">
            <a:avLst/>
          </a:prstGeom>
        </p:spPr>
        <p:txBody>
          <a:bodyPr wrap="square" lIns="0" tIns="0" rIns="0" bIns="0" rtlCol="0" anchor="t">
            <a:spAutoFit/>
          </a:bodyPr>
          <a:lstStyle/>
          <a:p>
            <a:pPr marL="0" lvl="0" indent="0" algn="l">
              <a:lnSpc>
                <a:spcPts val="5347"/>
              </a:lnSpc>
            </a:pPr>
            <a:r>
              <a:rPr lang="en-US" sz="4570" dirty="0">
                <a:solidFill>
                  <a:srgbClr val="000000"/>
                </a:solidFill>
                <a:latin typeface="Anton"/>
                <a:ea typeface="Anton"/>
                <a:cs typeface="Anton"/>
                <a:sym typeface="Anton"/>
              </a:rPr>
              <a:t>Instructions </a:t>
            </a:r>
          </a:p>
        </p:txBody>
      </p:sp>
      <p:sp>
        <p:nvSpPr>
          <p:cNvPr id="5" name="TextBox 12">
            <a:extLst>
              <a:ext uri="{FF2B5EF4-FFF2-40B4-BE49-F238E27FC236}">
                <a16:creationId xmlns:a16="http://schemas.microsoft.com/office/drawing/2014/main" id="{F78B2D27-63D3-641C-479E-1A257179C1C3}"/>
              </a:ext>
            </a:extLst>
          </p:cNvPr>
          <p:cNvSpPr txBox="1"/>
          <p:nvPr/>
        </p:nvSpPr>
        <p:spPr>
          <a:xfrm>
            <a:off x="990600" y="3071028"/>
            <a:ext cx="16116300" cy="6647974"/>
          </a:xfrm>
          <a:prstGeom prst="rect">
            <a:avLst/>
          </a:prstGeom>
        </p:spPr>
        <p:txBody>
          <a:bodyPr wrap="square" lIns="0" tIns="0" rIns="0" bIns="0" rtlCol="0" anchor="t">
            <a:spAutoFit/>
          </a:bodyPr>
          <a:lstStyle/>
          <a:p>
            <a:pPr marL="457200" indent="-457200" algn="just">
              <a:spcBef>
                <a:spcPts val="1200"/>
              </a:spcBef>
              <a:spcAft>
                <a:spcPts val="1200"/>
              </a:spcAft>
              <a:buFont typeface="Arial" panose="020B0604020202020204" pitchFamily="34" charset="0"/>
              <a:buChar char="•"/>
            </a:pPr>
            <a:r>
              <a:rPr lang="en-US" sz="2400" dirty="0">
                <a:latin typeface="Open Sans Light" panose="020B0606030504020204" pitchFamily="34" charset="0"/>
                <a:ea typeface="Open Sans Light" panose="020B0606030504020204" pitchFamily="34" charset="0"/>
                <a:cs typeface="Open Sans Light" panose="020B0606030504020204" pitchFamily="34" charset="0"/>
              </a:rPr>
              <a:t>Authors must adhere to the font specifications provided in the official template: </a:t>
            </a:r>
            <a:r>
              <a:rPr lang="en-US" sz="2400" b="1" dirty="0">
                <a:latin typeface="Open Sans ExtraBold" panose="020B0606030504020204" pitchFamily="34" charset="0"/>
                <a:ea typeface="Open Sans ExtraBold" panose="020B0606030504020204" pitchFamily="34" charset="0"/>
                <a:cs typeface="Open Sans ExtraBold" panose="020B0606030504020204" pitchFamily="34" charset="0"/>
              </a:rPr>
              <a:t>“Anton”</a:t>
            </a:r>
            <a:r>
              <a:rPr lang="en-US" sz="2400" dirty="0">
                <a:latin typeface="Open Sans Light" panose="020B0606030504020204" pitchFamily="34" charset="0"/>
                <a:ea typeface="Open Sans Light" panose="020B0606030504020204" pitchFamily="34" charset="0"/>
                <a:cs typeface="Open Sans Light" panose="020B0606030504020204" pitchFamily="34" charset="0"/>
              </a:rPr>
              <a:t> for headings and </a:t>
            </a:r>
            <a:r>
              <a:rPr lang="en-US" sz="2400" b="1" dirty="0">
                <a:latin typeface="Open Sans ExtraBold" panose="020B0606030504020204" pitchFamily="34" charset="0"/>
                <a:ea typeface="Open Sans ExtraBold" panose="020B0606030504020204" pitchFamily="34" charset="0"/>
                <a:cs typeface="Open Sans ExtraBold" panose="020B0606030504020204" pitchFamily="34" charset="0"/>
              </a:rPr>
              <a:t>“Open Sans”</a:t>
            </a:r>
            <a:r>
              <a:rPr lang="en-US" sz="2400" dirty="0">
                <a:latin typeface="Open Sans Light" panose="020B0606030504020204" pitchFamily="34" charset="0"/>
                <a:ea typeface="Open Sans Light" panose="020B0606030504020204" pitchFamily="34" charset="0"/>
                <a:cs typeface="Open Sans Light" panose="020B0606030504020204" pitchFamily="34" charset="0"/>
              </a:rPr>
              <a:t> for body text.</a:t>
            </a:r>
          </a:p>
          <a:p>
            <a:pPr marL="457200" indent="-457200" algn="just">
              <a:spcBef>
                <a:spcPts val="1200"/>
              </a:spcBef>
              <a:spcAft>
                <a:spcPts val="1200"/>
              </a:spcAft>
              <a:buFont typeface="Arial" panose="020B0604020202020204" pitchFamily="34" charset="0"/>
              <a:buChar char="•"/>
            </a:pPr>
            <a:r>
              <a:rPr lang="en-US" sz="2400" dirty="0">
                <a:latin typeface="Open Sans Light" panose="020B0606030504020204" pitchFamily="34" charset="0"/>
                <a:ea typeface="Open Sans Light" panose="020B0606030504020204" pitchFamily="34" charset="0"/>
                <a:cs typeface="Open Sans Light" panose="020B0606030504020204" pitchFamily="34" charset="0"/>
              </a:rPr>
              <a:t>The </a:t>
            </a:r>
            <a:r>
              <a:rPr lang="en-US" sz="2400" b="1" dirty="0">
                <a:latin typeface="Open Sans ExtraBold" panose="020B0606030504020204" pitchFamily="34" charset="0"/>
                <a:ea typeface="Open Sans ExtraBold" panose="020B0606030504020204" pitchFamily="34" charset="0"/>
                <a:cs typeface="Open Sans ExtraBold" panose="020B0606030504020204" pitchFamily="34" charset="0"/>
              </a:rPr>
              <a:t>design and layout of the provided template must not be altered</a:t>
            </a:r>
            <a:r>
              <a:rPr lang="en-US" sz="2400" dirty="0">
                <a:latin typeface="Open Sans Light" panose="020B0606030504020204" pitchFamily="34" charset="0"/>
                <a:ea typeface="Open Sans Light" panose="020B0606030504020204" pitchFamily="34" charset="0"/>
                <a:cs typeface="Open Sans Light" panose="020B0606030504020204" pitchFamily="34" charset="0"/>
              </a:rPr>
              <a:t>, and </a:t>
            </a:r>
            <a:r>
              <a:rPr lang="en-US" sz="2400" b="1" dirty="0">
                <a:latin typeface="Open Sans ExtraBold" panose="020B0606030504020204" pitchFamily="34" charset="0"/>
                <a:ea typeface="Open Sans ExtraBold" panose="020B0606030504020204" pitchFamily="34" charset="0"/>
                <a:cs typeface="Open Sans ExtraBold" panose="020B0606030504020204" pitchFamily="34" charset="0"/>
              </a:rPr>
              <a:t>no alternative templates</a:t>
            </a:r>
            <a:r>
              <a:rPr lang="en-US" sz="2400" dirty="0">
                <a:latin typeface="Open Sans Light" panose="020B0606030504020204" pitchFamily="34" charset="0"/>
                <a:ea typeface="Open Sans Light" panose="020B0606030504020204" pitchFamily="34" charset="0"/>
                <a:cs typeface="Open Sans Light" panose="020B0606030504020204" pitchFamily="34" charset="0"/>
              </a:rPr>
              <a:t> may be used.</a:t>
            </a:r>
          </a:p>
          <a:p>
            <a:pPr marL="457200" indent="-457200" algn="just">
              <a:spcBef>
                <a:spcPts val="1200"/>
              </a:spcBef>
              <a:spcAft>
                <a:spcPts val="1200"/>
              </a:spcAft>
              <a:buFont typeface="Arial" panose="020B0604020202020204" pitchFamily="34" charset="0"/>
              <a:buChar char="•"/>
            </a:pPr>
            <a:r>
              <a:rPr lang="en-US" sz="2400" dirty="0">
                <a:latin typeface="Open Sans Light" panose="020B0606030504020204" pitchFamily="34" charset="0"/>
                <a:ea typeface="Open Sans Light" panose="020B0606030504020204" pitchFamily="34" charset="0"/>
                <a:cs typeface="Open Sans Light" panose="020B0606030504020204" pitchFamily="34" charset="0"/>
              </a:rPr>
              <a:t>Each presentation must clearly display the </a:t>
            </a:r>
            <a:r>
              <a:rPr lang="en-US" sz="2400" b="1" dirty="0">
                <a:latin typeface="Open Sans ExtraBold" panose="020B0606030504020204" pitchFamily="34" charset="0"/>
                <a:ea typeface="Open Sans ExtraBold" panose="020B0606030504020204" pitchFamily="34" charset="0"/>
                <a:cs typeface="Open Sans ExtraBold" panose="020B0606030504020204" pitchFamily="34" charset="0"/>
              </a:rPr>
              <a:t>research topic, paper ID, and author names</a:t>
            </a:r>
            <a:r>
              <a:rPr lang="en-US" sz="2400" dirty="0">
                <a:latin typeface="Open Sans Light" panose="020B0606030504020204" pitchFamily="34" charset="0"/>
                <a:ea typeface="Open Sans Light" panose="020B0606030504020204" pitchFamily="34" charset="0"/>
                <a:cs typeface="Open Sans Light" panose="020B0606030504020204" pitchFamily="34" charset="0"/>
              </a:rPr>
              <a:t> on the designated slide.</a:t>
            </a:r>
          </a:p>
          <a:p>
            <a:pPr marL="457200" indent="-457200" algn="just">
              <a:spcBef>
                <a:spcPts val="1200"/>
              </a:spcBef>
              <a:spcAft>
                <a:spcPts val="1200"/>
              </a:spcAft>
              <a:buFont typeface="Arial" panose="020B0604020202020204" pitchFamily="34" charset="0"/>
              <a:buChar char="•"/>
            </a:pPr>
            <a:r>
              <a:rPr lang="en-US" sz="2400" dirty="0">
                <a:latin typeface="Open Sans Light" panose="020B0606030504020204" pitchFamily="34" charset="0"/>
                <a:ea typeface="Open Sans Light" panose="020B0606030504020204" pitchFamily="34" charset="0"/>
                <a:cs typeface="Open Sans Light" panose="020B0606030504020204" pitchFamily="34" charset="0"/>
              </a:rPr>
              <a:t>Authors can </a:t>
            </a:r>
            <a:r>
              <a:rPr lang="en-US" sz="2400" b="1" dirty="0">
                <a:latin typeface="Open Sans ExtraBold" panose="020B0606030504020204" pitchFamily="34" charset="0"/>
                <a:ea typeface="Open Sans ExtraBold" panose="020B0606030504020204" pitchFamily="34" charset="0"/>
                <a:cs typeface="Open Sans ExtraBold" panose="020B0606030504020204" pitchFamily="34" charset="0"/>
              </a:rPr>
              <a:t>reorder their slides or presentation topics</a:t>
            </a:r>
            <a:r>
              <a:rPr lang="en-US" sz="2400" dirty="0">
                <a:latin typeface="Open Sans Light" panose="020B0606030504020204" pitchFamily="34" charset="0"/>
                <a:ea typeface="Open Sans Light" panose="020B0606030504020204" pitchFamily="34" charset="0"/>
                <a:cs typeface="Open Sans Light" panose="020B0606030504020204" pitchFamily="34" charset="0"/>
              </a:rPr>
              <a:t> according to the logical flow or structure of their research.</a:t>
            </a:r>
          </a:p>
          <a:p>
            <a:pPr marL="457200" indent="-457200" algn="just">
              <a:spcBef>
                <a:spcPts val="1200"/>
              </a:spcBef>
              <a:spcAft>
                <a:spcPts val="1200"/>
              </a:spcAft>
              <a:buFont typeface="Arial" panose="020B0604020202020204" pitchFamily="34" charset="0"/>
              <a:buChar char="•"/>
            </a:pPr>
            <a:r>
              <a:rPr lang="en-US" sz="2400" dirty="0">
                <a:latin typeface="Open Sans Light" panose="020B0606030504020204" pitchFamily="34" charset="0"/>
                <a:ea typeface="Open Sans Light" panose="020B0606030504020204" pitchFamily="34" charset="0"/>
                <a:cs typeface="Open Sans Light" panose="020B0606030504020204" pitchFamily="34" charset="0"/>
              </a:rPr>
              <a:t>The </a:t>
            </a:r>
            <a:r>
              <a:rPr lang="en-US" sz="2400" b="1" dirty="0">
                <a:latin typeface="Open Sans ExtraBold" panose="020B0606030504020204" pitchFamily="34" charset="0"/>
                <a:ea typeface="Open Sans ExtraBold" panose="020B0606030504020204" pitchFamily="34" charset="0"/>
                <a:cs typeface="Open Sans ExtraBold" panose="020B0606030504020204" pitchFamily="34" charset="0"/>
              </a:rPr>
              <a:t>organization of content</a:t>
            </a:r>
            <a:r>
              <a:rPr lang="en-US" sz="2400" dirty="0">
                <a:latin typeface="Open Sans Light" panose="020B0606030504020204" pitchFamily="34" charset="0"/>
                <a:ea typeface="Open Sans Light" panose="020B0606030504020204" pitchFamily="34" charset="0"/>
                <a:cs typeface="Open Sans Light" panose="020B0606030504020204" pitchFamily="34" charset="0"/>
              </a:rPr>
              <a:t> may vary based on the research approach or design; however, authors </a:t>
            </a:r>
            <a:r>
              <a:rPr lang="en-US" sz="2400" b="1" dirty="0">
                <a:latin typeface="Open Sans ExtraBold" panose="020B0606030504020204" pitchFamily="34" charset="0"/>
                <a:ea typeface="Open Sans ExtraBold" panose="020B0606030504020204" pitchFamily="34" charset="0"/>
                <a:cs typeface="Open Sans ExtraBold" panose="020B0606030504020204" pitchFamily="34" charset="0"/>
              </a:rPr>
              <a:t>must retain the original visual design</a:t>
            </a:r>
            <a:r>
              <a:rPr lang="en-US" sz="2400" dirty="0">
                <a:latin typeface="Open Sans Light" panose="020B0606030504020204" pitchFamily="34" charset="0"/>
                <a:ea typeface="Open Sans Light" panose="020B0606030504020204" pitchFamily="34" charset="0"/>
                <a:cs typeface="Open Sans Light" panose="020B0606030504020204" pitchFamily="34" charset="0"/>
              </a:rPr>
              <a:t> of the provided template.</a:t>
            </a:r>
          </a:p>
          <a:p>
            <a:pPr marL="457200" indent="-457200" algn="just">
              <a:spcBef>
                <a:spcPts val="1200"/>
              </a:spcBef>
              <a:spcAft>
                <a:spcPts val="1200"/>
              </a:spcAft>
              <a:buFont typeface="Arial" panose="020B0604020202020204" pitchFamily="34" charset="0"/>
              <a:buChar char="•"/>
            </a:pPr>
            <a:r>
              <a:rPr lang="en-US" sz="2400" dirty="0">
                <a:latin typeface="Open Sans Light" panose="020B0606030504020204" pitchFamily="34" charset="0"/>
                <a:ea typeface="Open Sans Light" panose="020B0606030504020204" pitchFamily="34" charset="0"/>
                <a:cs typeface="Open Sans Light" panose="020B0606030504020204" pitchFamily="34" charset="0"/>
              </a:rPr>
              <a:t>Authors can include </a:t>
            </a:r>
            <a:r>
              <a:rPr lang="en-US" sz="2400" b="1" dirty="0">
                <a:latin typeface="Open Sans ExtraBold" panose="020B0606030504020204" pitchFamily="34" charset="0"/>
                <a:ea typeface="Open Sans ExtraBold" panose="020B0606030504020204" pitchFamily="34" charset="0"/>
                <a:cs typeface="Open Sans ExtraBold" panose="020B0606030504020204" pitchFamily="34" charset="0"/>
              </a:rPr>
              <a:t>images, charts, diagrams, and frameworks</a:t>
            </a:r>
            <a:r>
              <a:rPr lang="en-US" sz="2400" dirty="0">
                <a:latin typeface="Open Sans Light" panose="020B0606030504020204" pitchFamily="34" charset="0"/>
                <a:ea typeface="Open Sans Light" panose="020B0606030504020204" pitchFamily="34" charset="0"/>
                <a:cs typeface="Open Sans Light" panose="020B0606030504020204" pitchFamily="34" charset="0"/>
              </a:rPr>
              <a:t> where appropriate to enhance clarity and engagement.</a:t>
            </a:r>
          </a:p>
          <a:p>
            <a:pPr marL="457200" indent="-457200" algn="just">
              <a:spcBef>
                <a:spcPts val="1200"/>
              </a:spcBef>
              <a:spcAft>
                <a:spcPts val="1200"/>
              </a:spcAft>
              <a:buFont typeface="Arial" panose="020B0604020202020204" pitchFamily="34" charset="0"/>
              <a:buChar char="•"/>
            </a:pPr>
            <a:r>
              <a:rPr lang="en-US" sz="2400" dirty="0">
                <a:latin typeface="Open Sans Light" panose="020B0606030504020204" pitchFamily="34" charset="0"/>
                <a:ea typeface="Open Sans Light" panose="020B0606030504020204" pitchFamily="34" charset="0"/>
                <a:cs typeface="Open Sans Light" panose="020B0606030504020204" pitchFamily="34" charset="0"/>
              </a:rPr>
              <a:t>Please </a:t>
            </a:r>
            <a:r>
              <a:rPr lang="en-US" sz="2400" b="1" dirty="0">
                <a:latin typeface="Open Sans ExtraBold" panose="020B0606030504020204" pitchFamily="34" charset="0"/>
                <a:ea typeface="Open Sans ExtraBold" panose="020B0606030504020204" pitchFamily="34" charset="0"/>
                <a:cs typeface="Open Sans ExtraBold" panose="020B0606030504020204" pitchFamily="34" charset="0"/>
              </a:rPr>
              <a:t>remove this instruction slide</a:t>
            </a:r>
            <a:r>
              <a:rPr lang="en-US" sz="2400" dirty="0">
                <a:latin typeface="Open Sans Light" panose="020B0606030504020204" pitchFamily="34" charset="0"/>
                <a:ea typeface="Open Sans Light" panose="020B0606030504020204" pitchFamily="34" charset="0"/>
                <a:cs typeface="Open Sans Light" panose="020B0606030504020204" pitchFamily="34" charset="0"/>
              </a:rPr>
              <a:t> before submitting your final presentation deck.</a:t>
            </a:r>
          </a:p>
        </p:txBody>
      </p:sp>
    </p:spTree>
    <p:extLst>
      <p:ext uri="{BB962C8B-B14F-4D97-AF65-F5344CB8AC3E}">
        <p14:creationId xmlns:p14="http://schemas.microsoft.com/office/powerpoint/2010/main" val="1148742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346</TotalTime>
  <Words>1152</Words>
  <Application>Microsoft Office PowerPoint</Application>
  <PresentationFormat>Custom</PresentationFormat>
  <Paragraphs>46</Paragraphs>
  <Slides>14</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Anton</vt:lpstr>
      <vt:lpstr>Open Sans ExtraBold</vt:lpstr>
      <vt:lpstr>Arial</vt:lpstr>
      <vt:lpstr>Aptos</vt:lpstr>
      <vt:lpstr>Montserrat</vt:lpstr>
      <vt:lpstr>Montserrat Bold</vt:lpstr>
      <vt:lpstr>Calibri</vt:lpstr>
      <vt:lpstr>Open Sans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ICBI Official PPT Template</dc:title>
  <dc:creator>Admin</dc:creator>
  <cp:lastModifiedBy>Malintha Perera</cp:lastModifiedBy>
  <cp:revision>14</cp:revision>
  <dcterms:created xsi:type="dcterms:W3CDTF">2006-08-16T00:00:00Z</dcterms:created>
  <dcterms:modified xsi:type="dcterms:W3CDTF">2026-10-15T10:05:54Z</dcterms:modified>
  <dc:identifier>DAG3DIysyZk</dc:identifier>
</cp:coreProperties>
</file>