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7" r:id="rId4"/>
    <p:sldId id="260" r:id="rId5"/>
    <p:sldId id="261" r:id="rId6"/>
    <p:sldId id="262" r:id="rId7"/>
    <p:sldId id="263" r:id="rId8"/>
    <p:sldId id="264" r:id="rId9"/>
    <p:sldId id="265" r:id="rId10"/>
    <p:sldId id="268" r:id="rId11"/>
    <p:sldId id="269" r:id="rId12"/>
    <p:sldId id="270" r:id="rId13"/>
    <p:sldId id="266" r:id="rId14"/>
    <p:sldId id="271" r:id="rId15"/>
  </p:sldIdLst>
  <p:sldSz cx="18288000" cy="10287000"/>
  <p:notesSz cx="6858000" cy="9144000"/>
  <p:embeddedFontLst>
    <p:embeddedFont>
      <p:font typeface="Anton" panose="020F0502020204030204" pitchFamily="2" charset="0"/>
      <p:regular r:id="rId16"/>
    </p:embeddedFont>
    <p:embeddedFont>
      <p:font typeface="Montserrat" panose="00000500000000000000" pitchFamily="2" charset="0"/>
      <p:regular r:id="rId17"/>
      <p:bold r:id="rId18"/>
      <p:italic r:id="rId19"/>
      <p:boldItalic r:id="rId20"/>
    </p:embeddedFont>
    <p:embeddedFont>
      <p:font typeface="Montserrat Bold" panose="00000800000000000000" charset="0"/>
      <p:regular r:id="rId21"/>
    </p:embeddedFont>
    <p:embeddedFont>
      <p:font typeface="Open Sans" panose="020B06060305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white cover with a red dragon and text&#10;&#10;AI-generated content may be incorrect.">
            <a:extLst>
              <a:ext uri="{FF2B5EF4-FFF2-40B4-BE49-F238E27FC236}">
                <a16:creationId xmlns:a16="http://schemas.microsoft.com/office/drawing/2014/main" id="{175DD887-1194-F51B-C5F7-D0D25582ACE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9">
            <a:extLst>
              <a:ext uri="{FF2B5EF4-FFF2-40B4-BE49-F238E27FC236}">
                <a16:creationId xmlns:a16="http://schemas.microsoft.com/office/drawing/2014/main" id="{46BBE2EF-9DAE-70B9-EB74-3C6714058B30}"/>
              </a:ext>
            </a:extLst>
          </p:cNvPr>
          <p:cNvSpPr txBox="1"/>
          <p:nvPr/>
        </p:nvSpPr>
        <p:spPr>
          <a:xfrm>
            <a:off x="9035631" y="4803663"/>
            <a:ext cx="9074373" cy="679673"/>
          </a:xfrm>
          <a:prstGeom prst="rect">
            <a:avLst/>
          </a:prstGeom>
        </p:spPr>
        <p:txBody>
          <a:bodyPr lIns="0" tIns="0" rIns="0" bIns="0" rtlCol="0" anchor="t">
            <a:spAutoFit/>
          </a:bodyPr>
          <a:lstStyle/>
          <a:p>
            <a:pPr marL="0" lvl="0" indent="0" algn="ctr">
              <a:lnSpc>
                <a:spcPts val="5347"/>
              </a:lnSpc>
            </a:pPr>
            <a:r>
              <a:rPr lang="en-US" sz="4570" dirty="0">
                <a:solidFill>
                  <a:srgbClr val="FFFFFF"/>
                </a:solidFill>
                <a:latin typeface="Anton"/>
                <a:ea typeface="Anton"/>
                <a:cs typeface="Anton"/>
                <a:sym typeface="Anton"/>
              </a:rPr>
              <a:t>PAPER TITLE</a:t>
            </a:r>
            <a:endParaRPr lang="en-US" sz="4570" u="none" strike="noStrike" dirty="0">
              <a:solidFill>
                <a:srgbClr val="FFFFFF"/>
              </a:solidFill>
              <a:latin typeface="Anton"/>
              <a:ea typeface="Anton"/>
              <a:cs typeface="Anton"/>
              <a:sym typeface="Anton"/>
            </a:endParaRPr>
          </a:p>
        </p:txBody>
      </p:sp>
      <p:sp>
        <p:nvSpPr>
          <p:cNvPr id="6" name="TextBox 10">
            <a:extLst>
              <a:ext uri="{FF2B5EF4-FFF2-40B4-BE49-F238E27FC236}">
                <a16:creationId xmlns:a16="http://schemas.microsoft.com/office/drawing/2014/main" id="{A7B1B37A-B58D-C807-F9E8-80950BBE35BB}"/>
              </a:ext>
            </a:extLst>
          </p:cNvPr>
          <p:cNvSpPr txBox="1"/>
          <p:nvPr/>
        </p:nvSpPr>
        <p:spPr>
          <a:xfrm>
            <a:off x="11037426" y="6936377"/>
            <a:ext cx="5287522" cy="321819"/>
          </a:xfrm>
          <a:prstGeom prst="rect">
            <a:avLst/>
          </a:prstGeom>
        </p:spPr>
        <p:txBody>
          <a:bodyPr lIns="0" tIns="0" rIns="0" bIns="0" rtlCol="0" anchor="t">
            <a:spAutoFit/>
          </a:bodyPr>
          <a:lstStyle/>
          <a:p>
            <a:pPr algn="ctr">
              <a:lnSpc>
                <a:spcPts val="2744"/>
              </a:lnSpc>
            </a:pPr>
            <a:r>
              <a:rPr lang="en-US" sz="1960" dirty="0">
                <a:solidFill>
                  <a:srgbClr val="FFFFFF"/>
                </a:solidFill>
                <a:latin typeface="Montserrat"/>
                <a:ea typeface="Montserrat"/>
                <a:cs typeface="Montserrat"/>
                <a:sym typeface="Montserrat"/>
              </a:rPr>
              <a:t>AUTHORS NAMES</a:t>
            </a:r>
          </a:p>
        </p:txBody>
      </p:sp>
      <p:sp>
        <p:nvSpPr>
          <p:cNvPr id="7" name="TextBox 11">
            <a:extLst>
              <a:ext uri="{FF2B5EF4-FFF2-40B4-BE49-F238E27FC236}">
                <a16:creationId xmlns:a16="http://schemas.microsoft.com/office/drawing/2014/main" id="{F8143BE6-721E-C8D7-EDD2-73475F908E68}"/>
              </a:ext>
            </a:extLst>
          </p:cNvPr>
          <p:cNvSpPr txBox="1"/>
          <p:nvPr/>
        </p:nvSpPr>
        <p:spPr>
          <a:xfrm>
            <a:off x="11994699" y="2704989"/>
            <a:ext cx="3156238" cy="392159"/>
          </a:xfrm>
          <a:prstGeom prst="rect">
            <a:avLst/>
          </a:prstGeom>
        </p:spPr>
        <p:txBody>
          <a:bodyPr lIns="0" tIns="0" rIns="0" bIns="0" rtlCol="0" anchor="t">
            <a:spAutoFit/>
          </a:bodyPr>
          <a:lstStyle/>
          <a:p>
            <a:pPr algn="ctr">
              <a:lnSpc>
                <a:spcPts val="3302"/>
              </a:lnSpc>
            </a:pPr>
            <a:r>
              <a:rPr lang="en-US" sz="2359" b="1" dirty="0">
                <a:solidFill>
                  <a:srgbClr val="FFFFFF"/>
                </a:solidFill>
                <a:latin typeface="Montserrat Bold"/>
                <a:ea typeface="Montserrat Bold"/>
                <a:cs typeface="Montserrat Bold"/>
                <a:sym typeface="Montserrat Bold"/>
              </a:rPr>
              <a:t>Paper ID: XXX</a:t>
            </a:r>
          </a:p>
        </p:txBody>
      </p:sp>
    </p:spTree>
    <p:extLst>
      <p:ext uri="{BB962C8B-B14F-4D97-AF65-F5344CB8AC3E}">
        <p14:creationId xmlns:p14="http://schemas.microsoft.com/office/powerpoint/2010/main" val="275896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8B71-4D92-3D6C-4E34-408128D77EE9}"/>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A6E69D32-78AD-5780-5EC0-29CF3E1385B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A270E5D9-E1A9-60B3-E7F9-2C91A3582C64}"/>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Data Analysis </a:t>
            </a:r>
            <a:r>
              <a:rPr lang="en-US" sz="3200" dirty="0">
                <a:solidFill>
                  <a:srgbClr val="000000"/>
                </a:solidFill>
                <a:latin typeface="Anton"/>
                <a:ea typeface="Anton"/>
                <a:cs typeface="Anton"/>
                <a:sym typeface="Anton"/>
              </a:rPr>
              <a:t>(Max 3 Slide Only) </a:t>
            </a:r>
          </a:p>
        </p:txBody>
      </p:sp>
      <p:sp>
        <p:nvSpPr>
          <p:cNvPr id="5" name="TextBox 12">
            <a:extLst>
              <a:ext uri="{FF2B5EF4-FFF2-40B4-BE49-F238E27FC236}">
                <a16:creationId xmlns:a16="http://schemas.microsoft.com/office/drawing/2014/main" id="{AAD6B830-5D8F-46F9-C356-02613A43FB6C}"/>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39040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33A8-209E-92FC-901F-221873E84159}"/>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CBE21086-F30F-F94A-7237-818536E4AA6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D2106FD3-1EFB-6392-118F-D319E4C1AA5A}"/>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Recommendation and Conclusion </a:t>
            </a:r>
            <a:r>
              <a:rPr lang="en-US" sz="3200" dirty="0">
                <a:solidFill>
                  <a:srgbClr val="000000"/>
                </a:solidFill>
                <a:latin typeface="Anton"/>
                <a:ea typeface="Anton"/>
                <a:cs typeface="Anton"/>
                <a:sym typeface="Anton"/>
              </a:rPr>
              <a:t>(Max 2 Slide Only) </a:t>
            </a:r>
          </a:p>
        </p:txBody>
      </p:sp>
      <p:sp>
        <p:nvSpPr>
          <p:cNvPr id="5" name="TextBox 12">
            <a:extLst>
              <a:ext uri="{FF2B5EF4-FFF2-40B4-BE49-F238E27FC236}">
                <a16:creationId xmlns:a16="http://schemas.microsoft.com/office/drawing/2014/main" id="{B638EA4A-3744-E559-732F-33021F913F20}"/>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90798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024C-9FB5-DB8D-3021-6181DF53D153}"/>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164E7FB8-CE7C-EFE0-F201-E146C290E5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A5956114-9C88-D0A8-A8B2-BEA676EE1DA9}"/>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References </a:t>
            </a:r>
            <a:r>
              <a:rPr lang="en-US" sz="3200" dirty="0">
                <a:solidFill>
                  <a:srgbClr val="000000"/>
                </a:solidFill>
                <a:latin typeface="Anton"/>
                <a:ea typeface="Anton"/>
                <a:cs typeface="Anton"/>
                <a:sym typeface="Anton"/>
              </a:rPr>
              <a:t>(1 Slide Only) </a:t>
            </a:r>
          </a:p>
        </p:txBody>
      </p:sp>
      <p:sp>
        <p:nvSpPr>
          <p:cNvPr id="5" name="TextBox 12">
            <a:extLst>
              <a:ext uri="{FF2B5EF4-FFF2-40B4-BE49-F238E27FC236}">
                <a16:creationId xmlns:a16="http://schemas.microsoft.com/office/drawing/2014/main" id="{946A2D33-AA37-FB46-8156-D1BDA9ED9E23}"/>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61940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A964-959B-F2CC-6C3B-68D2C745924B}"/>
            </a:ext>
          </a:extLst>
        </p:cNvPr>
        <p:cNvGrpSpPr/>
        <p:nvPr/>
      </p:nvGrpSpPr>
      <p:grpSpPr>
        <a:xfrm>
          <a:off x="0" y="0"/>
          <a:ext cx="0" cy="0"/>
          <a:chOff x="0" y="0"/>
          <a:chExt cx="0" cy="0"/>
        </a:xfrm>
      </p:grpSpPr>
      <p:pic>
        <p:nvPicPr>
          <p:cNvPr id="3" name="Picture 2" descr="A red and white cover with a red dragon and text&#10;&#10;AI-generated content may be incorrect.">
            <a:extLst>
              <a:ext uri="{FF2B5EF4-FFF2-40B4-BE49-F238E27FC236}">
                <a16:creationId xmlns:a16="http://schemas.microsoft.com/office/drawing/2014/main" id="{885D34DD-25F6-5EA7-5B51-B921329295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9">
            <a:extLst>
              <a:ext uri="{FF2B5EF4-FFF2-40B4-BE49-F238E27FC236}">
                <a16:creationId xmlns:a16="http://schemas.microsoft.com/office/drawing/2014/main" id="{89E5D834-212D-3155-F53A-39A1D57DD64A}"/>
              </a:ext>
            </a:extLst>
          </p:cNvPr>
          <p:cNvSpPr txBox="1"/>
          <p:nvPr/>
        </p:nvSpPr>
        <p:spPr>
          <a:xfrm>
            <a:off x="9067800" y="5448300"/>
            <a:ext cx="9074373" cy="1179234"/>
          </a:xfrm>
          <a:prstGeom prst="rect">
            <a:avLst/>
          </a:prstGeom>
        </p:spPr>
        <p:txBody>
          <a:bodyPr lIns="0" tIns="0" rIns="0" bIns="0" rtlCol="0" anchor="t">
            <a:spAutoFit/>
          </a:bodyPr>
          <a:lstStyle/>
          <a:p>
            <a:pPr marL="0" lvl="0" indent="0" algn="ctr">
              <a:lnSpc>
                <a:spcPts val="5347"/>
              </a:lnSpc>
            </a:pPr>
            <a:r>
              <a:rPr lang="en-US" sz="19900" dirty="0">
                <a:solidFill>
                  <a:srgbClr val="FFFFFF"/>
                </a:solidFill>
                <a:latin typeface="Anton"/>
                <a:ea typeface="Anton"/>
                <a:cs typeface="Anton"/>
                <a:sym typeface="Anton"/>
              </a:rPr>
              <a:t>Q&amp;A</a:t>
            </a:r>
            <a:endParaRPr lang="en-US" sz="19900" u="none" strike="noStrike" dirty="0">
              <a:solidFill>
                <a:srgbClr val="FFFFFF"/>
              </a:solidFill>
              <a:latin typeface="Anton"/>
              <a:ea typeface="Anton"/>
              <a:cs typeface="Anton"/>
              <a:sym typeface="Anton"/>
            </a:endParaRPr>
          </a:p>
        </p:txBody>
      </p:sp>
    </p:spTree>
    <p:extLst>
      <p:ext uri="{BB962C8B-B14F-4D97-AF65-F5344CB8AC3E}">
        <p14:creationId xmlns:p14="http://schemas.microsoft.com/office/powerpoint/2010/main" val="20096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5AD78-0BD5-903C-7B3A-981FEF32AB01}"/>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AF4AA658-EF34-9023-5953-6C50CD76F16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1F2A1528-C8FF-A565-FDFD-7CEC055806A3}"/>
              </a:ext>
            </a:extLst>
          </p:cNvPr>
          <p:cNvSpPr txBox="1"/>
          <p:nvPr/>
        </p:nvSpPr>
        <p:spPr>
          <a:xfrm>
            <a:off x="990600" y="1834243"/>
            <a:ext cx="12115800" cy="679673"/>
          </a:xfrm>
          <a:prstGeom prst="rect">
            <a:avLst/>
          </a:prstGeom>
        </p:spPr>
        <p:txBody>
          <a:bodyPr wrap="square" lIns="0" tIns="0" rIns="0" bIns="0" rtlCol="0" anchor="t">
            <a:spAutoFit/>
          </a:bodyPr>
          <a:lstStyle/>
          <a:p>
            <a:pPr marL="0" lvl="0" indent="0" algn="l">
              <a:lnSpc>
                <a:spcPts val="5347"/>
              </a:lnSpc>
            </a:pPr>
            <a:r>
              <a:rPr lang="en-US" sz="4570" dirty="0">
                <a:solidFill>
                  <a:srgbClr val="000000"/>
                </a:solidFill>
                <a:latin typeface="Anton"/>
                <a:ea typeface="Anton"/>
                <a:cs typeface="Anton"/>
                <a:sym typeface="Anton"/>
              </a:rPr>
              <a:t>Instructions </a:t>
            </a:r>
          </a:p>
        </p:txBody>
      </p:sp>
      <p:sp>
        <p:nvSpPr>
          <p:cNvPr id="5" name="TextBox 12">
            <a:extLst>
              <a:ext uri="{FF2B5EF4-FFF2-40B4-BE49-F238E27FC236}">
                <a16:creationId xmlns:a16="http://schemas.microsoft.com/office/drawing/2014/main" id="{F78B2D27-63D3-641C-479E-1A257179C1C3}"/>
              </a:ext>
            </a:extLst>
          </p:cNvPr>
          <p:cNvSpPr txBox="1"/>
          <p:nvPr/>
        </p:nvSpPr>
        <p:spPr>
          <a:xfrm>
            <a:off x="990600" y="3071028"/>
            <a:ext cx="16116300" cy="6647974"/>
          </a:xfrm>
          <a:prstGeom prst="rect">
            <a:avLst/>
          </a:prstGeom>
        </p:spPr>
        <p:txBody>
          <a:bodyPr wrap="square" lIns="0" tIns="0" rIns="0" bIns="0" rtlCol="0" anchor="t">
            <a:spAutoFit/>
          </a:bodyPr>
          <a:lstStyle/>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Authors must adhere to the font specifications provided in the official template: </a:t>
            </a:r>
            <a:r>
              <a:rPr lang="en-US" sz="2400" b="1" dirty="0">
                <a:latin typeface="Open Sans" panose="020B0606030504020204" pitchFamily="34" charset="0"/>
                <a:ea typeface="Open Sans" panose="020B0606030504020204" pitchFamily="34" charset="0"/>
                <a:cs typeface="Open Sans" panose="020B0606030504020204" pitchFamily="34" charset="0"/>
              </a:rPr>
              <a:t>“Anton”</a:t>
            </a:r>
            <a:r>
              <a:rPr lang="en-US" sz="2400" dirty="0">
                <a:latin typeface="Open Sans" panose="020B0606030504020204" pitchFamily="34" charset="0"/>
                <a:ea typeface="Open Sans" panose="020B0606030504020204" pitchFamily="34" charset="0"/>
                <a:cs typeface="Open Sans" panose="020B0606030504020204" pitchFamily="34" charset="0"/>
              </a:rPr>
              <a:t> for headings and </a:t>
            </a:r>
            <a:r>
              <a:rPr lang="en-US" sz="2400" b="1" dirty="0">
                <a:latin typeface="Open Sans" panose="020B0606030504020204" pitchFamily="34" charset="0"/>
                <a:ea typeface="Open Sans" panose="020B0606030504020204" pitchFamily="34" charset="0"/>
                <a:cs typeface="Open Sans" panose="020B0606030504020204" pitchFamily="34" charset="0"/>
              </a:rPr>
              <a:t>“Open Sans”</a:t>
            </a:r>
            <a:r>
              <a:rPr lang="en-US" sz="2400" dirty="0">
                <a:latin typeface="Open Sans" panose="020B0606030504020204" pitchFamily="34" charset="0"/>
                <a:ea typeface="Open Sans" panose="020B0606030504020204" pitchFamily="34" charset="0"/>
                <a:cs typeface="Open Sans" panose="020B0606030504020204" pitchFamily="34" charset="0"/>
              </a:rPr>
              <a:t> for body text.</a:t>
            </a:r>
          </a:p>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b="1" dirty="0">
                <a:latin typeface="Open Sans" panose="020B0606030504020204" pitchFamily="34" charset="0"/>
                <a:ea typeface="Open Sans" panose="020B0606030504020204" pitchFamily="34" charset="0"/>
                <a:cs typeface="Open Sans" panose="020B0606030504020204" pitchFamily="34" charset="0"/>
              </a:rPr>
              <a:t>design and layout of the provided template must not be altered</a:t>
            </a:r>
            <a:r>
              <a:rPr lang="en-US" sz="2400" dirty="0">
                <a:latin typeface="Open Sans" panose="020B0606030504020204" pitchFamily="34" charset="0"/>
                <a:ea typeface="Open Sans" panose="020B0606030504020204" pitchFamily="34" charset="0"/>
                <a:cs typeface="Open Sans" panose="020B0606030504020204" pitchFamily="34" charset="0"/>
              </a:rPr>
              <a:t>, and </a:t>
            </a:r>
            <a:r>
              <a:rPr lang="en-US" sz="2400" b="1" dirty="0">
                <a:latin typeface="Open Sans" panose="020B0606030504020204" pitchFamily="34" charset="0"/>
                <a:ea typeface="Open Sans" panose="020B0606030504020204" pitchFamily="34" charset="0"/>
                <a:cs typeface="Open Sans" panose="020B0606030504020204" pitchFamily="34" charset="0"/>
              </a:rPr>
              <a:t>no alternative templates</a:t>
            </a:r>
            <a:r>
              <a:rPr lang="en-US" sz="2400" dirty="0">
                <a:latin typeface="Open Sans" panose="020B0606030504020204" pitchFamily="34" charset="0"/>
                <a:ea typeface="Open Sans" panose="020B0606030504020204" pitchFamily="34" charset="0"/>
                <a:cs typeface="Open Sans" panose="020B0606030504020204" pitchFamily="34" charset="0"/>
              </a:rPr>
              <a:t> may be used.</a:t>
            </a:r>
          </a:p>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Each presentation must clearly display the </a:t>
            </a:r>
            <a:r>
              <a:rPr lang="en-US" sz="2400" b="1" dirty="0">
                <a:latin typeface="Open Sans" panose="020B0606030504020204" pitchFamily="34" charset="0"/>
                <a:ea typeface="Open Sans" panose="020B0606030504020204" pitchFamily="34" charset="0"/>
                <a:cs typeface="Open Sans" panose="020B0606030504020204" pitchFamily="34" charset="0"/>
              </a:rPr>
              <a:t>research topic, paper ID, and author names</a:t>
            </a:r>
            <a:r>
              <a:rPr lang="en-US" sz="2400" dirty="0">
                <a:latin typeface="Open Sans" panose="020B0606030504020204" pitchFamily="34" charset="0"/>
                <a:ea typeface="Open Sans" panose="020B0606030504020204" pitchFamily="34" charset="0"/>
                <a:cs typeface="Open Sans" panose="020B0606030504020204" pitchFamily="34" charset="0"/>
              </a:rPr>
              <a:t> on the designated slide.</a:t>
            </a:r>
          </a:p>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Authors can </a:t>
            </a:r>
            <a:r>
              <a:rPr lang="en-US" sz="2400" b="1" dirty="0">
                <a:latin typeface="Open Sans" panose="020B0606030504020204" pitchFamily="34" charset="0"/>
                <a:ea typeface="Open Sans" panose="020B0606030504020204" pitchFamily="34" charset="0"/>
                <a:cs typeface="Open Sans" panose="020B0606030504020204" pitchFamily="34" charset="0"/>
              </a:rPr>
              <a:t>reorder their slides or presentation topics</a:t>
            </a:r>
            <a:r>
              <a:rPr lang="en-US" sz="2400" dirty="0">
                <a:latin typeface="Open Sans" panose="020B0606030504020204" pitchFamily="34" charset="0"/>
                <a:ea typeface="Open Sans" panose="020B0606030504020204" pitchFamily="34" charset="0"/>
                <a:cs typeface="Open Sans" panose="020B0606030504020204" pitchFamily="34" charset="0"/>
              </a:rPr>
              <a:t> according to the logical flow or structure of their research.</a:t>
            </a:r>
          </a:p>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b="1" dirty="0">
                <a:latin typeface="Open Sans" panose="020B0606030504020204" pitchFamily="34" charset="0"/>
                <a:ea typeface="Open Sans" panose="020B0606030504020204" pitchFamily="34" charset="0"/>
                <a:cs typeface="Open Sans" panose="020B0606030504020204" pitchFamily="34" charset="0"/>
              </a:rPr>
              <a:t>organization of content</a:t>
            </a:r>
            <a:r>
              <a:rPr lang="en-US" sz="2400" dirty="0">
                <a:latin typeface="Open Sans" panose="020B0606030504020204" pitchFamily="34" charset="0"/>
                <a:ea typeface="Open Sans" panose="020B0606030504020204" pitchFamily="34" charset="0"/>
                <a:cs typeface="Open Sans" panose="020B0606030504020204" pitchFamily="34" charset="0"/>
              </a:rPr>
              <a:t> may vary based on the research approach or design; however, authors </a:t>
            </a:r>
            <a:r>
              <a:rPr lang="en-US" sz="2400" b="1" dirty="0">
                <a:latin typeface="Open Sans" panose="020B0606030504020204" pitchFamily="34" charset="0"/>
                <a:ea typeface="Open Sans" panose="020B0606030504020204" pitchFamily="34" charset="0"/>
                <a:cs typeface="Open Sans" panose="020B0606030504020204" pitchFamily="34" charset="0"/>
              </a:rPr>
              <a:t>must retain the original visual design</a:t>
            </a:r>
            <a:r>
              <a:rPr lang="en-US" sz="2400" dirty="0">
                <a:latin typeface="Open Sans" panose="020B0606030504020204" pitchFamily="34" charset="0"/>
                <a:ea typeface="Open Sans" panose="020B0606030504020204" pitchFamily="34" charset="0"/>
                <a:cs typeface="Open Sans" panose="020B0606030504020204" pitchFamily="34" charset="0"/>
              </a:rPr>
              <a:t> of the provided template.</a:t>
            </a:r>
          </a:p>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Authors can include </a:t>
            </a:r>
            <a:r>
              <a:rPr lang="en-US" sz="2400" b="1" dirty="0">
                <a:latin typeface="Open Sans" panose="020B0606030504020204" pitchFamily="34" charset="0"/>
                <a:ea typeface="Open Sans" panose="020B0606030504020204" pitchFamily="34" charset="0"/>
                <a:cs typeface="Open Sans" panose="020B0606030504020204" pitchFamily="34" charset="0"/>
              </a:rPr>
              <a:t>images, charts, diagrams, and frameworks</a:t>
            </a:r>
            <a:r>
              <a:rPr lang="en-US" sz="2400" dirty="0">
                <a:latin typeface="Open Sans" panose="020B0606030504020204" pitchFamily="34" charset="0"/>
                <a:ea typeface="Open Sans" panose="020B0606030504020204" pitchFamily="34" charset="0"/>
                <a:cs typeface="Open Sans" panose="020B0606030504020204" pitchFamily="34" charset="0"/>
              </a:rPr>
              <a:t> where appropriate to enhance clarity and engagement.</a:t>
            </a:r>
          </a:p>
          <a:p>
            <a:pPr marL="457200" indent="-457200" algn="just">
              <a:spcBef>
                <a:spcPts val="1200"/>
              </a:spcBef>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Please </a:t>
            </a:r>
            <a:r>
              <a:rPr lang="en-US" sz="2400" b="1" dirty="0">
                <a:latin typeface="Open Sans" panose="020B0606030504020204" pitchFamily="34" charset="0"/>
                <a:ea typeface="Open Sans" panose="020B0606030504020204" pitchFamily="34" charset="0"/>
                <a:cs typeface="Open Sans" panose="020B0606030504020204" pitchFamily="34" charset="0"/>
              </a:rPr>
              <a:t>remove this instruction slide</a:t>
            </a:r>
            <a:r>
              <a:rPr lang="en-US" sz="2400" dirty="0">
                <a:latin typeface="Open Sans" panose="020B0606030504020204" pitchFamily="34" charset="0"/>
                <a:ea typeface="Open Sans" panose="020B0606030504020204" pitchFamily="34" charset="0"/>
                <a:cs typeface="Open Sans" panose="020B0606030504020204" pitchFamily="34" charset="0"/>
              </a:rPr>
              <a:t> before submitting your final presentation deck.</a:t>
            </a:r>
          </a:p>
        </p:txBody>
      </p:sp>
    </p:spTree>
    <p:extLst>
      <p:ext uri="{BB962C8B-B14F-4D97-AF65-F5344CB8AC3E}">
        <p14:creationId xmlns:p14="http://schemas.microsoft.com/office/powerpoint/2010/main" val="11487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B5A5BA25-443C-5C7E-CE10-09BF0B8B31F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30B599B0-E204-F698-B52B-895643A3E4A6}"/>
              </a:ext>
            </a:extLst>
          </p:cNvPr>
          <p:cNvSpPr txBox="1"/>
          <p:nvPr/>
        </p:nvSpPr>
        <p:spPr>
          <a:xfrm>
            <a:off x="990600" y="2161047"/>
            <a:ext cx="8839200" cy="679673"/>
          </a:xfrm>
          <a:prstGeom prst="rect">
            <a:avLst/>
          </a:prstGeom>
        </p:spPr>
        <p:txBody>
          <a:bodyPr wrap="square" lIns="0" tIns="0" rIns="0" bIns="0" rtlCol="0" anchor="t">
            <a:spAutoFit/>
          </a:bodyPr>
          <a:lstStyle/>
          <a:p>
            <a:pPr marL="0" lvl="0" indent="0" algn="l">
              <a:lnSpc>
                <a:spcPts val="5347"/>
              </a:lnSpc>
            </a:pPr>
            <a:r>
              <a:rPr lang="en-US" sz="4570" dirty="0">
                <a:solidFill>
                  <a:srgbClr val="000000"/>
                </a:solidFill>
                <a:latin typeface="Anton"/>
                <a:ea typeface="Anton"/>
                <a:cs typeface="Anton"/>
                <a:sym typeface="Anton"/>
              </a:rPr>
              <a:t>Introduction  </a:t>
            </a:r>
            <a:r>
              <a:rPr lang="en-US" sz="3200" dirty="0">
                <a:solidFill>
                  <a:srgbClr val="000000"/>
                </a:solidFill>
                <a:latin typeface="Anton"/>
                <a:ea typeface="Anton"/>
                <a:cs typeface="Anton"/>
                <a:sym typeface="Anton"/>
              </a:rPr>
              <a:t>(1 Slide Only)</a:t>
            </a:r>
            <a:endParaRPr lang="en-US" sz="4570" dirty="0">
              <a:solidFill>
                <a:srgbClr val="000000"/>
              </a:solidFill>
              <a:latin typeface="Anton"/>
              <a:ea typeface="Anton"/>
              <a:cs typeface="Anton"/>
              <a:sym typeface="Anton"/>
            </a:endParaRPr>
          </a:p>
        </p:txBody>
      </p:sp>
      <p:sp>
        <p:nvSpPr>
          <p:cNvPr id="5" name="TextBox 12">
            <a:extLst>
              <a:ext uri="{FF2B5EF4-FFF2-40B4-BE49-F238E27FC236}">
                <a16:creationId xmlns:a16="http://schemas.microsoft.com/office/drawing/2014/main" id="{32F0DBB9-752C-3B6D-0E66-4D48ED7D0C11}"/>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316290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56DA-9303-5077-ED9D-ECB5D4AD3B8C}"/>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CDC2F395-E2D4-E256-238A-A57E0AF164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7383F6A0-9725-B1E0-5F03-E08F065AC780}"/>
              </a:ext>
            </a:extLst>
          </p:cNvPr>
          <p:cNvSpPr txBox="1"/>
          <p:nvPr/>
        </p:nvSpPr>
        <p:spPr>
          <a:xfrm>
            <a:off x="990600" y="2161047"/>
            <a:ext cx="8686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Research Gap </a:t>
            </a:r>
            <a:r>
              <a:rPr lang="en-US" sz="3200" dirty="0">
                <a:solidFill>
                  <a:srgbClr val="000000"/>
                </a:solidFill>
                <a:latin typeface="Anton"/>
                <a:ea typeface="Anton"/>
                <a:cs typeface="Anton"/>
                <a:sym typeface="Anton"/>
              </a:rPr>
              <a:t>(1 Slide Only)</a:t>
            </a:r>
            <a:endParaRPr lang="en-US" sz="4570" dirty="0">
              <a:solidFill>
                <a:srgbClr val="000000"/>
              </a:solidFill>
              <a:latin typeface="Anton"/>
              <a:ea typeface="Anton"/>
              <a:cs typeface="Anton"/>
              <a:sym typeface="Anton"/>
            </a:endParaRPr>
          </a:p>
        </p:txBody>
      </p:sp>
      <p:sp>
        <p:nvSpPr>
          <p:cNvPr id="5" name="TextBox 12">
            <a:extLst>
              <a:ext uri="{FF2B5EF4-FFF2-40B4-BE49-F238E27FC236}">
                <a16:creationId xmlns:a16="http://schemas.microsoft.com/office/drawing/2014/main" id="{23C1FC3F-EC49-5243-958C-5F56638FF62E}"/>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327277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E7C5-1772-4F16-6A88-214510065E79}"/>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DA7D28CA-C195-EA28-0DB4-5E609D3741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C36C860D-457B-209C-40BC-9C1A737039B5}"/>
              </a:ext>
            </a:extLst>
          </p:cNvPr>
          <p:cNvSpPr txBox="1"/>
          <p:nvPr/>
        </p:nvSpPr>
        <p:spPr>
          <a:xfrm>
            <a:off x="990600" y="2161047"/>
            <a:ext cx="105156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Research Problem </a:t>
            </a:r>
            <a:r>
              <a:rPr lang="en-US" sz="3200" dirty="0">
                <a:solidFill>
                  <a:srgbClr val="000000"/>
                </a:solidFill>
                <a:latin typeface="Anton"/>
                <a:ea typeface="Anton"/>
                <a:cs typeface="Anton"/>
                <a:sym typeface="Anton"/>
              </a:rPr>
              <a:t>(1 Slide Only)</a:t>
            </a:r>
          </a:p>
        </p:txBody>
      </p:sp>
      <p:sp>
        <p:nvSpPr>
          <p:cNvPr id="5" name="TextBox 12">
            <a:extLst>
              <a:ext uri="{FF2B5EF4-FFF2-40B4-BE49-F238E27FC236}">
                <a16:creationId xmlns:a16="http://schemas.microsoft.com/office/drawing/2014/main" id="{7EC1ADCF-DF4C-B0C0-760A-3EF731753286}"/>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16508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521C-D942-5A76-E90B-A29E9BD8D038}"/>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BD5AA98C-9207-580E-DBD8-9A3CA8C2EAF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57E49E54-60D2-566E-F50D-B16558D6FCB5}"/>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Research Objectives and Questions </a:t>
            </a:r>
            <a:r>
              <a:rPr lang="en-US" sz="3200" dirty="0">
                <a:solidFill>
                  <a:srgbClr val="000000"/>
                </a:solidFill>
                <a:latin typeface="Anton"/>
                <a:ea typeface="Anton"/>
                <a:cs typeface="Anton"/>
                <a:sym typeface="Anton"/>
              </a:rPr>
              <a:t>(1 Slide Only)</a:t>
            </a:r>
          </a:p>
        </p:txBody>
      </p:sp>
      <p:sp>
        <p:nvSpPr>
          <p:cNvPr id="5" name="TextBox 12">
            <a:extLst>
              <a:ext uri="{FF2B5EF4-FFF2-40B4-BE49-F238E27FC236}">
                <a16:creationId xmlns:a16="http://schemas.microsoft.com/office/drawing/2014/main" id="{3147B6E6-C9E1-7BB7-EC75-E2FD990C4761}"/>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45171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53FF1-BB13-B1A9-1CB7-67F7A3C2E58C}"/>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888C1651-D351-A787-0EB1-DBC9F5EDA81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D8E97916-39E7-17A5-50E0-ADA3FF666745}"/>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Key Literature </a:t>
            </a:r>
            <a:r>
              <a:rPr lang="en-US" sz="3200" dirty="0">
                <a:solidFill>
                  <a:srgbClr val="000000"/>
                </a:solidFill>
                <a:latin typeface="Anton"/>
                <a:ea typeface="Anton"/>
                <a:cs typeface="Anton"/>
                <a:sym typeface="Anton"/>
              </a:rPr>
              <a:t>(Max 2 Slide Only) </a:t>
            </a:r>
          </a:p>
        </p:txBody>
      </p:sp>
      <p:sp>
        <p:nvSpPr>
          <p:cNvPr id="5" name="TextBox 12">
            <a:extLst>
              <a:ext uri="{FF2B5EF4-FFF2-40B4-BE49-F238E27FC236}">
                <a16:creationId xmlns:a16="http://schemas.microsoft.com/office/drawing/2014/main" id="{D5D8B3FB-636E-C1B4-7382-215ADC2A6C0D}"/>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42466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4850-A9AB-6EDD-7C4A-8D42D19C7470}"/>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2D22B224-4D48-E180-7050-7B2F16E064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85B3029C-97BF-1487-9BE1-D901756E1389}"/>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Conceptual Framework </a:t>
            </a:r>
            <a:r>
              <a:rPr lang="en-US" sz="3200" dirty="0">
                <a:solidFill>
                  <a:srgbClr val="000000"/>
                </a:solidFill>
                <a:latin typeface="Anton"/>
                <a:ea typeface="Anton"/>
                <a:cs typeface="Anton"/>
                <a:sym typeface="Anton"/>
              </a:rPr>
              <a:t>(1 Slide Only) </a:t>
            </a:r>
          </a:p>
        </p:txBody>
      </p:sp>
      <p:sp>
        <p:nvSpPr>
          <p:cNvPr id="5" name="TextBox 12">
            <a:extLst>
              <a:ext uri="{FF2B5EF4-FFF2-40B4-BE49-F238E27FC236}">
                <a16:creationId xmlns:a16="http://schemas.microsoft.com/office/drawing/2014/main" id="{73758AE7-2CE5-A327-FE98-F570F24F34B3}"/>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21341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CBCB-56DD-2985-2253-37219E4080C1}"/>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13084F7C-2357-A5A5-D329-0B92A8632A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BAEF43B8-9D9F-D93C-0BFF-73412DE456BE}"/>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Hypotheses </a:t>
            </a:r>
            <a:r>
              <a:rPr lang="en-US" sz="3200" dirty="0">
                <a:solidFill>
                  <a:srgbClr val="000000"/>
                </a:solidFill>
                <a:latin typeface="Anton"/>
                <a:ea typeface="Anton"/>
                <a:cs typeface="Anton"/>
                <a:sym typeface="Anton"/>
              </a:rPr>
              <a:t>(1 Slide Only) </a:t>
            </a:r>
          </a:p>
        </p:txBody>
      </p:sp>
      <p:sp>
        <p:nvSpPr>
          <p:cNvPr id="5" name="TextBox 12">
            <a:extLst>
              <a:ext uri="{FF2B5EF4-FFF2-40B4-BE49-F238E27FC236}">
                <a16:creationId xmlns:a16="http://schemas.microsoft.com/office/drawing/2014/main" id="{7538DD86-4B2E-703D-2DDB-234F58382E4D}"/>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428769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CC81A-AECB-7098-D038-4FAB1FC9F15B}"/>
            </a:ext>
          </a:extLst>
        </p:cNvPr>
        <p:cNvGrpSpPr/>
        <p:nvPr/>
      </p:nvGrpSpPr>
      <p:grpSpPr>
        <a:xfrm>
          <a:off x="0" y="0"/>
          <a:ext cx="0" cy="0"/>
          <a:chOff x="0" y="0"/>
          <a:chExt cx="0" cy="0"/>
        </a:xfrm>
      </p:grpSpPr>
      <p:pic>
        <p:nvPicPr>
          <p:cNvPr id="3" name="Picture 2" descr="A white and red rectangle with black text&#10;&#10;AI-generated content may be incorrect.">
            <a:extLst>
              <a:ext uri="{FF2B5EF4-FFF2-40B4-BE49-F238E27FC236}">
                <a16:creationId xmlns:a16="http://schemas.microsoft.com/office/drawing/2014/main" id="{F08BF34F-ABB3-2F7A-F42B-83D159CB4F8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4CF969D3-5BFC-35E5-F1AA-4DF46B4477AB}"/>
              </a:ext>
            </a:extLst>
          </p:cNvPr>
          <p:cNvSpPr txBox="1"/>
          <p:nvPr/>
        </p:nvSpPr>
        <p:spPr>
          <a:xfrm>
            <a:off x="990600" y="2161047"/>
            <a:ext cx="12115800" cy="679673"/>
          </a:xfrm>
          <a:prstGeom prst="rect">
            <a:avLst/>
          </a:prstGeom>
        </p:spPr>
        <p:txBody>
          <a:bodyPr wrap="square" lIns="0" tIns="0" rIns="0" bIns="0" rtlCol="0" anchor="t">
            <a:spAutoFit/>
          </a:bodyPr>
          <a:lstStyle/>
          <a:p>
            <a:pPr lvl="0">
              <a:lnSpc>
                <a:spcPts val="5347"/>
              </a:lnSpc>
            </a:pPr>
            <a:r>
              <a:rPr lang="en-US" sz="4570" dirty="0">
                <a:solidFill>
                  <a:srgbClr val="000000"/>
                </a:solidFill>
                <a:latin typeface="Anton"/>
                <a:ea typeface="Anton"/>
                <a:cs typeface="Anton"/>
                <a:sym typeface="Anton"/>
              </a:rPr>
              <a:t>Methodology </a:t>
            </a:r>
            <a:r>
              <a:rPr lang="en-US" sz="3200" dirty="0">
                <a:solidFill>
                  <a:srgbClr val="000000"/>
                </a:solidFill>
                <a:latin typeface="Anton"/>
                <a:ea typeface="Anton"/>
                <a:cs typeface="Anton"/>
                <a:sym typeface="Anton"/>
              </a:rPr>
              <a:t>(Max 2 Slide Only)</a:t>
            </a:r>
          </a:p>
        </p:txBody>
      </p:sp>
      <p:sp>
        <p:nvSpPr>
          <p:cNvPr id="5" name="TextBox 12">
            <a:extLst>
              <a:ext uri="{FF2B5EF4-FFF2-40B4-BE49-F238E27FC236}">
                <a16:creationId xmlns:a16="http://schemas.microsoft.com/office/drawing/2014/main" id="{86F178C6-9F5C-A5AE-53F8-69819A4AFED5}"/>
              </a:ext>
            </a:extLst>
          </p:cNvPr>
          <p:cNvSpPr txBox="1"/>
          <p:nvPr/>
        </p:nvSpPr>
        <p:spPr>
          <a:xfrm>
            <a:off x="990600" y="3130960"/>
            <a:ext cx="16116300" cy="3125485"/>
          </a:xfrm>
          <a:prstGeom prst="rect">
            <a:avLst/>
          </a:prstGeom>
        </p:spPr>
        <p:txBody>
          <a:bodyPr wrap="square" lIns="0" tIns="0" rIns="0" bIns="0" rtlCol="0" anchor="t">
            <a:spAutoFit/>
          </a:bodyPr>
          <a:lstStyle/>
          <a:p>
            <a:pPr algn="just">
              <a:lnSpc>
                <a:spcPts val="4129"/>
              </a:lnSpc>
            </a:pPr>
            <a:r>
              <a:rPr lang="en-US" sz="2949" dirty="0">
                <a:solidFill>
                  <a:srgbClr val="000000"/>
                </a:solidFill>
                <a:latin typeface="Open Sans"/>
                <a:ea typeface="Open Sans"/>
                <a:cs typeface="Open Sans"/>
                <a:sym typeface="Open Sans"/>
              </a:rPr>
              <a:t>Facebook advertising (now Meta advertising) is a paid system that allows businesses to promote their products, services, or brands through paid messages on Facebook, Instagram, Messenger, and the Audience Network. It enables precise targeting of specific audiences based on demographics, interests, and behavior, and businesses can set budgets, choose from various ad formats like images or videos, and track campaign performance to measure their return on investment. </a:t>
            </a:r>
          </a:p>
        </p:txBody>
      </p:sp>
    </p:spTree>
    <p:extLst>
      <p:ext uri="{BB962C8B-B14F-4D97-AF65-F5344CB8AC3E}">
        <p14:creationId xmlns:p14="http://schemas.microsoft.com/office/powerpoint/2010/main" val="2186088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1129</Words>
  <Application>Microsoft Office PowerPoint</Application>
  <PresentationFormat>Custom</PresentationFormat>
  <Paragraphs>34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Anton</vt:lpstr>
      <vt:lpstr>Montserrat</vt:lpstr>
      <vt:lpstr>Montserrat Bold</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ICBI Official PPT Template</dc:title>
  <dc:creator>Admin</dc:creator>
  <cp:lastModifiedBy>M. Dhuveeshan</cp:lastModifiedBy>
  <cp:revision>8</cp:revision>
  <dcterms:created xsi:type="dcterms:W3CDTF">2006-08-16T00:00:00Z</dcterms:created>
  <dcterms:modified xsi:type="dcterms:W3CDTF">2025-11-06T13:06:09Z</dcterms:modified>
  <dc:identifier>DAG3DIysyZk</dc:identifier>
</cp:coreProperties>
</file>