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38398450" cy="21599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B620"/>
    <a:srgbClr val="D8F3C3"/>
    <a:srgbClr val="ADE682"/>
    <a:srgbClr val="E4FFDE"/>
    <a:srgbClr val="E4FFDD"/>
    <a:srgbClr val="EFF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45"/>
    <p:restoredTop sz="94646"/>
  </p:normalViewPr>
  <p:slideViewPr>
    <p:cSldViewPr snapToGrid="0">
      <p:cViewPr varScale="1">
        <p:scale>
          <a:sx n="24" d="100"/>
          <a:sy n="24" d="100"/>
        </p:scale>
        <p:origin x="845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9A202-47B5-4127-AB8E-A3065F0B6513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0DC1D-63F2-42F2-BA55-BC974925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07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9806" y="3534924"/>
            <a:ext cx="28798838" cy="7519835"/>
          </a:xfrm>
        </p:spPr>
        <p:txBody>
          <a:bodyPr anchor="b"/>
          <a:lstStyle>
            <a:lvl1pPr algn="ctr">
              <a:defRPr sz="1889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9806" y="11344752"/>
            <a:ext cx="28798838" cy="521488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39951" indent="0" algn="ctr">
              <a:buNone/>
              <a:defRPr sz="6299"/>
            </a:lvl2pPr>
            <a:lvl3pPr marL="2879903" indent="0" algn="ctr">
              <a:buNone/>
              <a:defRPr sz="5669"/>
            </a:lvl3pPr>
            <a:lvl4pPr marL="4319854" indent="0" algn="ctr">
              <a:buNone/>
              <a:defRPr sz="5039"/>
            </a:lvl4pPr>
            <a:lvl5pPr marL="5759806" indent="0" algn="ctr">
              <a:buNone/>
              <a:defRPr sz="5039"/>
            </a:lvl5pPr>
            <a:lvl6pPr marL="7199757" indent="0" algn="ctr">
              <a:buNone/>
              <a:defRPr sz="5039"/>
            </a:lvl6pPr>
            <a:lvl7pPr marL="8639708" indent="0" algn="ctr">
              <a:buNone/>
              <a:defRPr sz="5039"/>
            </a:lvl7pPr>
            <a:lvl8pPr marL="10079660" indent="0" algn="ctr">
              <a:buNone/>
              <a:defRPr sz="5039"/>
            </a:lvl8pPr>
            <a:lvl9pPr marL="11519611" indent="0" algn="ctr">
              <a:buNone/>
              <a:defRPr sz="5039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27/04/2024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92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27/04/2024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67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78891" y="1149975"/>
            <a:ext cx="8279666" cy="1830459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9893" y="1149975"/>
            <a:ext cx="24359017" cy="1830459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27/04/2024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22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27/04/2024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62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894" y="5384885"/>
            <a:ext cx="33118663" cy="8984801"/>
          </a:xfrm>
        </p:spPr>
        <p:txBody>
          <a:bodyPr anchor="b"/>
          <a:lstStyle>
            <a:lvl1pPr>
              <a:defRPr sz="1889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19894" y="14454685"/>
            <a:ext cx="33118663" cy="472489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1pPr>
            <a:lvl2pPr marL="143995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7990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19854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4pPr>
            <a:lvl5pPr marL="5759806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5pPr>
            <a:lvl6pPr marL="7199757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6pPr>
            <a:lvl7pPr marL="8639708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7pPr>
            <a:lvl8pPr marL="10079660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8pPr>
            <a:lvl9pPr marL="11519611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27/04/2024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7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9894" y="5749874"/>
            <a:ext cx="16319341" cy="137047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39215" y="5749874"/>
            <a:ext cx="16319341" cy="137047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27/04/2024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7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895" y="1149976"/>
            <a:ext cx="33118663" cy="417491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4896" y="5294885"/>
            <a:ext cx="16244343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4896" y="7889827"/>
            <a:ext cx="16244343" cy="116047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39215" y="5294885"/>
            <a:ext cx="16324343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39215" y="7889827"/>
            <a:ext cx="16324343" cy="116047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27/04/2024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8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27/04/2024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74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27/04/2024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49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896" y="1439968"/>
            <a:ext cx="12384499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4343" y="3109933"/>
            <a:ext cx="19439215" cy="15349662"/>
          </a:xfrm>
        </p:spPr>
        <p:txBody>
          <a:bodyPr/>
          <a:lstStyle>
            <a:lvl1pPr>
              <a:defRPr sz="10078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4896" y="6479857"/>
            <a:ext cx="12384499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27/04/2024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8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896" y="1439968"/>
            <a:ext cx="12384499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4343" y="3109933"/>
            <a:ext cx="19439215" cy="15349662"/>
          </a:xfrm>
        </p:spPr>
        <p:txBody>
          <a:bodyPr anchor="t"/>
          <a:lstStyle>
            <a:lvl1pPr marL="0" indent="0">
              <a:buNone/>
              <a:defRPr sz="10078"/>
            </a:lvl1pPr>
            <a:lvl2pPr marL="1439951" indent="0">
              <a:buNone/>
              <a:defRPr sz="8819"/>
            </a:lvl2pPr>
            <a:lvl3pPr marL="2879903" indent="0">
              <a:buNone/>
              <a:defRPr sz="7559"/>
            </a:lvl3pPr>
            <a:lvl4pPr marL="4319854" indent="0">
              <a:buNone/>
              <a:defRPr sz="6299"/>
            </a:lvl4pPr>
            <a:lvl5pPr marL="5759806" indent="0">
              <a:buNone/>
              <a:defRPr sz="6299"/>
            </a:lvl5pPr>
            <a:lvl6pPr marL="7199757" indent="0">
              <a:buNone/>
              <a:defRPr sz="6299"/>
            </a:lvl6pPr>
            <a:lvl7pPr marL="8639708" indent="0">
              <a:buNone/>
              <a:defRPr sz="6299"/>
            </a:lvl7pPr>
            <a:lvl8pPr marL="10079660" indent="0">
              <a:buNone/>
              <a:defRPr sz="6299"/>
            </a:lvl8pPr>
            <a:lvl9pPr marL="11519611" indent="0">
              <a:buNone/>
              <a:defRPr sz="629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4896" y="6479857"/>
            <a:ext cx="12384499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27/04/2024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4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39894" y="1149976"/>
            <a:ext cx="33118663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9894" y="5749874"/>
            <a:ext cx="33118663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39894" y="20019561"/>
            <a:ext cx="8639651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C48E8-6DCC-43E7-B928-4ABB54F627DA}" type="datetimeFigureOut">
              <a:rPr lang="en-GB" smtClean="0"/>
              <a:t>27/04/2024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19487" y="20019561"/>
            <a:ext cx="12959477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18905" y="20019561"/>
            <a:ext cx="8639651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76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79903" rtl="0" eaLnBrk="1" latinLnBrk="0" hangingPunct="1">
        <a:lnSpc>
          <a:spcPct val="90000"/>
        </a:lnSpc>
        <a:spcBef>
          <a:spcPct val="0"/>
        </a:spcBef>
        <a:buNone/>
        <a:defRPr sz="13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9976" indent="-719976" algn="l" defTabSz="2879903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5992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599879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39830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79781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19733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59684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799636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3958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3995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79903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19854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59806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199757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39708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7966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1961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799" y="0"/>
            <a:ext cx="38388851" cy="21599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green screen with a person in the middle&#10;&#10;Description automatically generated">
            <a:extLst>
              <a:ext uri="{FF2B5EF4-FFF2-40B4-BE49-F238E27FC236}">
                <a16:creationId xmlns:a16="http://schemas.microsoft.com/office/drawing/2014/main" id="{B742212F-EAFE-85C7-CE75-82C7F7B5D1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"/>
          <a:stretch/>
        </p:blipFill>
        <p:spPr>
          <a:xfrm>
            <a:off x="20" y="4037"/>
            <a:ext cx="38398430" cy="215954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AF2F60F-9A40-0630-815A-23E17778713A}"/>
              </a:ext>
            </a:extLst>
          </p:cNvPr>
          <p:cNvSpPr txBox="1"/>
          <p:nvPr/>
        </p:nvSpPr>
        <p:spPr>
          <a:xfrm>
            <a:off x="25330545" y="3929491"/>
            <a:ext cx="12524444" cy="169572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FA93BE-51DD-B2C3-D119-31241BD74E1E}"/>
              </a:ext>
            </a:extLst>
          </p:cNvPr>
          <p:cNvSpPr txBox="1"/>
          <p:nvPr/>
        </p:nvSpPr>
        <p:spPr>
          <a:xfrm>
            <a:off x="12799498" y="4072492"/>
            <a:ext cx="12019344" cy="167581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0A8F89-7723-0AF2-BB23-AF4F743D4572}"/>
              </a:ext>
            </a:extLst>
          </p:cNvPr>
          <p:cNvSpPr txBox="1"/>
          <p:nvPr/>
        </p:nvSpPr>
        <p:spPr>
          <a:xfrm>
            <a:off x="548641" y="4191503"/>
            <a:ext cx="12001468" cy="167248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2D897F-55EF-BA0B-E932-A5D9DD897689}"/>
              </a:ext>
            </a:extLst>
          </p:cNvPr>
          <p:cNvSpPr/>
          <p:nvPr/>
        </p:nvSpPr>
        <p:spPr>
          <a:xfrm>
            <a:off x="16795748" y="1457214"/>
            <a:ext cx="11249979" cy="2022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&lt;Authors (</a:t>
            </a:r>
            <a:r>
              <a:rPr lang="en-GB" sz="4800" dirty="0">
                <a:solidFill>
                  <a:schemeClr val="tx1"/>
                </a:solidFill>
                <a:latin typeface="Helvetica" pitchFamily="2" charset="0"/>
                <a:cs typeface="Helvetica" panose="020B0604020202020204" pitchFamily="34" charset="0"/>
              </a:rPr>
              <a:t>48</a:t>
            </a:r>
            <a:r>
              <a:rPr lang="en-GB" sz="4800" dirty="0">
                <a:solidFill>
                  <a:schemeClr val="tx1"/>
                </a:solidFill>
                <a:latin typeface="Helvetica" pitchFamily="2" charset="0"/>
              </a:rPr>
              <a:t>-point Helvetica font</a:t>
            </a:r>
            <a:r>
              <a:rPr lang="en-GB" sz="4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)&gt;</a:t>
            </a:r>
          </a:p>
          <a:p>
            <a:pPr algn="ctr"/>
            <a:r>
              <a:rPr lang="en-GB" sz="3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&lt;Author Affiliations (</a:t>
            </a:r>
            <a:r>
              <a:rPr lang="en-GB" sz="3600" dirty="0">
                <a:solidFill>
                  <a:schemeClr val="tx1"/>
                </a:solidFill>
                <a:latin typeface="Helvetica" pitchFamily="2" charset="0"/>
                <a:cs typeface="Helvetica" panose="020B0604020202020204" pitchFamily="34" charset="0"/>
              </a:rPr>
              <a:t>36</a:t>
            </a:r>
            <a:r>
              <a:rPr lang="en-GB" sz="3600" dirty="0">
                <a:solidFill>
                  <a:schemeClr val="tx1"/>
                </a:solidFill>
                <a:latin typeface="Helvetica" pitchFamily="2" charset="0"/>
              </a:rPr>
              <a:t>-point Helvetica font</a:t>
            </a:r>
            <a:r>
              <a:rPr lang="en-GB" sz="3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)&gt;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9B46AD-3A9B-7D9C-FFA2-A864DCEABF50}"/>
              </a:ext>
            </a:extLst>
          </p:cNvPr>
          <p:cNvSpPr txBox="1"/>
          <p:nvPr/>
        </p:nvSpPr>
        <p:spPr>
          <a:xfrm>
            <a:off x="1221401" y="4376774"/>
            <a:ext cx="10905337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Insert a brief introduction of your research.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u="sng" dirty="0">
                <a:latin typeface="Helvetica" pitchFamily="2" charset="0"/>
              </a:rPr>
              <a:t>The body of your poster should have </a:t>
            </a:r>
            <a:r>
              <a:rPr lang="en-GB" sz="3200" u="sng" dirty="0">
                <a:latin typeface="Helvetica" pitchFamily="2" charset="0"/>
              </a:rPr>
              <a:t>32-point Helvetica font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E7E939-F103-1C1D-34DC-F51EEA078FB0}"/>
              </a:ext>
            </a:extLst>
          </p:cNvPr>
          <p:cNvSpPr txBox="1"/>
          <p:nvPr/>
        </p:nvSpPr>
        <p:spPr>
          <a:xfrm>
            <a:off x="550307" y="10546118"/>
            <a:ext cx="11989060" cy="73866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Objectives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72C400-A08C-FB7A-7DAD-487BB97C871F}"/>
              </a:ext>
            </a:extLst>
          </p:cNvPr>
          <p:cNvSpPr txBox="1"/>
          <p:nvPr/>
        </p:nvSpPr>
        <p:spPr>
          <a:xfrm>
            <a:off x="25316056" y="3416829"/>
            <a:ext cx="12601063" cy="73866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Conclusions and Future Directions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8F5475-4338-8DA1-5DD4-EB11EE0D57E5}"/>
              </a:ext>
            </a:extLst>
          </p:cNvPr>
          <p:cNvSpPr txBox="1"/>
          <p:nvPr/>
        </p:nvSpPr>
        <p:spPr>
          <a:xfrm>
            <a:off x="12881710" y="3389905"/>
            <a:ext cx="12019344" cy="73866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Results and Discussion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1A1193-93E8-E268-D850-E43C9AAF0D9D}"/>
              </a:ext>
            </a:extLst>
          </p:cNvPr>
          <p:cNvSpPr txBox="1"/>
          <p:nvPr/>
        </p:nvSpPr>
        <p:spPr>
          <a:xfrm>
            <a:off x="25343505" y="12027610"/>
            <a:ext cx="12601063" cy="73866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</a:rPr>
              <a:t> </a:t>
            </a:r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References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B95970-D31C-96D8-FA84-E0CFFB24B028}"/>
              </a:ext>
            </a:extLst>
          </p:cNvPr>
          <p:cNvSpPr txBox="1"/>
          <p:nvPr/>
        </p:nvSpPr>
        <p:spPr>
          <a:xfrm>
            <a:off x="1410683" y="11514105"/>
            <a:ext cx="15447480" cy="759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Insert the objective(s) of your research.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F0CACB-7E62-0333-0A67-054A8090869C}"/>
              </a:ext>
            </a:extLst>
          </p:cNvPr>
          <p:cNvSpPr txBox="1"/>
          <p:nvPr/>
        </p:nvSpPr>
        <p:spPr>
          <a:xfrm>
            <a:off x="13412151" y="4255409"/>
            <a:ext cx="11240668" cy="897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Insert your Results and Discussion text.</a:t>
            </a:r>
          </a:p>
          <a:p>
            <a:pPr marL="685800" indent="-6858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Tables, Figures and Graphs must all be labelled with numbered captions that clearly identify and describe them. </a:t>
            </a:r>
          </a:p>
          <a:p>
            <a:pPr marL="685800" indent="-6858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Use minimum of </a:t>
            </a:r>
            <a:r>
              <a:rPr lang="en-GB" sz="3200" u="sng" dirty="0">
                <a:latin typeface="Helvetica" pitchFamily="2" charset="0"/>
              </a:rPr>
              <a:t>24-point Helvetica font for Figure, Graph and Table captions</a:t>
            </a:r>
            <a:endParaRPr lang="en-US" sz="3200" u="sng" dirty="0">
              <a:latin typeface="Helvetica" pitchFamily="2" charset="0"/>
            </a:endParaRPr>
          </a:p>
          <a:p>
            <a:pPr marL="685800" indent="-6858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Table captions have to be placed above the tables, although figure and graph captions are usually below the figures. </a:t>
            </a:r>
          </a:p>
          <a:p>
            <a:pPr marL="685800" indent="-6858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Numbering:  Table and Figures are numbered sequentially, but separately; e.g. Table 1, Figure 1, and Graph 1, </a:t>
            </a:r>
            <a:r>
              <a:rPr lang="en-US" sz="3200" dirty="0" err="1">
                <a:latin typeface="Helvetica" pitchFamily="2" charset="0"/>
              </a:rPr>
              <a:t>etc</a:t>
            </a:r>
            <a:r>
              <a:rPr lang="en-US" sz="3200" dirty="0">
                <a:latin typeface="Helvetica" pitchFamily="2" charset="0"/>
              </a:rPr>
              <a:t> </a:t>
            </a:r>
            <a:endParaRPr lang="en-GB" sz="3200" dirty="0">
              <a:latin typeface="Helvetica" pitchFamily="2" charset="0"/>
            </a:endParaRPr>
          </a:p>
          <a:p>
            <a:pPr marL="685800" indent="-6858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3600" dirty="0">
              <a:latin typeface="Helvetica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F2D964-8D59-EE36-2697-676EFDE04697}"/>
              </a:ext>
            </a:extLst>
          </p:cNvPr>
          <p:cNvSpPr txBox="1"/>
          <p:nvPr/>
        </p:nvSpPr>
        <p:spPr>
          <a:xfrm>
            <a:off x="25717757" y="4369706"/>
            <a:ext cx="11459291" cy="2298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Briefly summarize the conclusions and future directions (if </a:t>
            </a:r>
            <a:r>
              <a:rPr lang="en-GB" sz="3200">
                <a:latin typeface="Helvetica" pitchFamily="2" charset="0"/>
              </a:rPr>
              <a:t>any).</a:t>
            </a:r>
            <a:endParaRPr lang="en-GB" sz="3200" dirty="0">
              <a:latin typeface="Helvetica" pitchFamily="2" charset="0"/>
            </a:endParaRP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600" dirty="0">
              <a:latin typeface="Helvetica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8CEFCC-BCA4-D531-BFDA-D57554094501}"/>
              </a:ext>
            </a:extLst>
          </p:cNvPr>
          <p:cNvSpPr txBox="1"/>
          <p:nvPr/>
        </p:nvSpPr>
        <p:spPr>
          <a:xfrm>
            <a:off x="25717759" y="13131086"/>
            <a:ext cx="11121696" cy="1559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List down the major references with </a:t>
            </a:r>
            <a:r>
              <a:rPr lang="en-US" sz="3200" dirty="0">
                <a:latin typeface="Helvetica" pitchFamily="2" charset="0"/>
              </a:rPr>
              <a:t>the APA 7</a:t>
            </a:r>
            <a:r>
              <a:rPr lang="en-US" sz="3200" baseline="30000" dirty="0">
                <a:latin typeface="Helvetica" pitchFamily="2" charset="0"/>
              </a:rPr>
              <a:t>th</a:t>
            </a:r>
            <a:r>
              <a:rPr lang="en-US" sz="3200" dirty="0">
                <a:latin typeface="Helvetica" pitchFamily="2" charset="0"/>
              </a:rPr>
              <a:t> edition. </a:t>
            </a:r>
            <a:endParaRPr lang="en-GB" sz="3600" dirty="0">
              <a:latin typeface="Helvetica" pitchFamily="2" charset="0"/>
            </a:endParaRP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600" dirty="0">
              <a:latin typeface="Helvetica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0A107C-A6DE-2490-A9CF-4BA5D84D2174}"/>
              </a:ext>
            </a:extLst>
          </p:cNvPr>
          <p:cNvSpPr txBox="1"/>
          <p:nvPr/>
        </p:nvSpPr>
        <p:spPr>
          <a:xfrm>
            <a:off x="543462" y="3416829"/>
            <a:ext cx="11989060" cy="73866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Introduction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30A60A-4079-BA72-3BBF-727CB22B6F51}"/>
              </a:ext>
            </a:extLst>
          </p:cNvPr>
          <p:cNvSpPr txBox="1"/>
          <p:nvPr/>
        </p:nvSpPr>
        <p:spPr>
          <a:xfrm>
            <a:off x="1491867" y="13985309"/>
            <a:ext cx="10470324" cy="5991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Briefly describe the methodology of your research.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Try to write content that is clear and succinct. The poster should be easy to read, have a clear message, and a logical arrangement.</a:t>
            </a:r>
            <a:endParaRPr lang="en-GB" sz="3200" dirty="0">
              <a:latin typeface="Helvetica" pitchFamily="2" charset="0"/>
            </a:endParaRP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Instead of using complete sentences, utilize short texts formatted in bullet points.</a:t>
            </a:r>
            <a:endParaRPr lang="en-GB" sz="3200" dirty="0">
              <a:latin typeface="Helvetica" pitchFamily="2" charset="0"/>
            </a:endParaRP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Avoid using watermarks that may reduce the readability of your poster</a:t>
            </a:r>
            <a:r>
              <a:rPr lang="en-GB" sz="3600" dirty="0">
                <a:latin typeface="Helvetica" pitchFamily="2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B32860-1AC4-60AA-F1AE-07201A7AC344}"/>
              </a:ext>
            </a:extLst>
          </p:cNvPr>
          <p:cNvSpPr txBox="1"/>
          <p:nvPr/>
        </p:nvSpPr>
        <p:spPr>
          <a:xfrm>
            <a:off x="25343505" y="16931370"/>
            <a:ext cx="12601063" cy="73866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</a:rPr>
              <a:t> </a:t>
            </a:r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Acknowledgements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97D46E1-A46E-BD2C-B381-7022ECAFBF96}"/>
              </a:ext>
            </a:extLst>
          </p:cNvPr>
          <p:cNvSpPr txBox="1"/>
          <p:nvPr/>
        </p:nvSpPr>
        <p:spPr>
          <a:xfrm>
            <a:off x="561049" y="12933916"/>
            <a:ext cx="11989060" cy="73975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</a:rPr>
              <a:t> </a:t>
            </a:r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Methodology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8A36C6A-5262-EB91-08BF-8B29BF1EAC12}"/>
              </a:ext>
            </a:extLst>
          </p:cNvPr>
          <p:cNvSpPr txBox="1"/>
          <p:nvPr/>
        </p:nvSpPr>
        <p:spPr>
          <a:xfrm>
            <a:off x="25717758" y="17879714"/>
            <a:ext cx="11121696" cy="3036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List the funding sources (grant number,  Agency) and names of research centers, institutions and organizations  (if any).  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600" dirty="0">
              <a:latin typeface="Helvetic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45D8DAE-8CBD-6271-6E8A-E9B2C3777305}"/>
              </a:ext>
            </a:extLst>
          </p:cNvPr>
          <p:cNvSpPr txBox="1"/>
          <p:nvPr/>
        </p:nvSpPr>
        <p:spPr>
          <a:xfrm>
            <a:off x="13136869" y="17143307"/>
            <a:ext cx="69057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Image 01 : (caption) </a:t>
            </a:r>
            <a:r>
              <a:rPr lang="en-U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(Verdana font - size 18)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4" name="Picture 2">
            <a:extLst>
              <a:ext uri="{FF2B5EF4-FFF2-40B4-BE49-F238E27FC236}">
                <a16:creationId xmlns:a16="http://schemas.microsoft.com/office/drawing/2014/main" id="{02A4943B-F4E5-492E-FAA3-A0412D8DB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4628" y="15168018"/>
            <a:ext cx="1878163" cy="187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BB9948B-7CC4-5EED-ED1A-C9DF8836BA83}"/>
              </a:ext>
            </a:extLst>
          </p:cNvPr>
          <p:cNvSpPr txBox="1"/>
          <p:nvPr/>
        </p:nvSpPr>
        <p:spPr>
          <a:xfrm>
            <a:off x="13136869" y="18184917"/>
            <a:ext cx="6483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Source : </a:t>
            </a:r>
            <a:r>
              <a:rPr lang="en-US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(Verdana font - size 14)/ Footnote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B6A36CD4-2532-68CC-1F47-F9670C1BE2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53594"/>
              </p:ext>
            </p:extLst>
          </p:nvPr>
        </p:nvGraphicFramePr>
        <p:xfrm>
          <a:off x="17834693" y="13960208"/>
          <a:ext cx="530656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856">
                  <a:extLst>
                    <a:ext uri="{9D8B030D-6E8A-4147-A177-3AD203B41FA5}">
                      <a16:colId xmlns:a16="http://schemas.microsoft.com/office/drawing/2014/main" val="3492526534"/>
                    </a:ext>
                  </a:extLst>
                </a:gridCol>
                <a:gridCol w="1526087">
                  <a:extLst>
                    <a:ext uri="{9D8B030D-6E8A-4147-A177-3AD203B41FA5}">
                      <a16:colId xmlns:a16="http://schemas.microsoft.com/office/drawing/2014/main" val="1654241927"/>
                    </a:ext>
                  </a:extLst>
                </a:gridCol>
                <a:gridCol w="2011625">
                  <a:extLst>
                    <a:ext uri="{9D8B030D-6E8A-4147-A177-3AD203B41FA5}">
                      <a16:colId xmlns:a16="http://schemas.microsoft.com/office/drawing/2014/main" val="3684566975"/>
                    </a:ext>
                  </a:extLst>
                </a:gridCol>
              </a:tblGrid>
              <a:tr h="458821"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  <a:r>
                        <a:rPr lang="en-US" sz="2800" baseline="0" dirty="0"/>
                        <a:t> 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  <a:r>
                        <a:rPr lang="en-US" sz="2800" baseline="0" dirty="0"/>
                        <a:t> 03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480412"/>
                  </a:ext>
                </a:extLst>
              </a:tr>
              <a:tr h="458821">
                <a:tc>
                  <a:txBody>
                    <a:bodyPr/>
                    <a:lstStyle/>
                    <a:p>
                      <a:r>
                        <a:rPr lang="en-US" sz="2800" dirty="0"/>
                        <a:t>Data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91924"/>
                  </a:ext>
                </a:extLst>
              </a:tr>
              <a:tr h="458821">
                <a:tc>
                  <a:txBody>
                    <a:bodyPr/>
                    <a:lstStyle/>
                    <a:p>
                      <a:r>
                        <a:rPr lang="en-US" sz="2800" dirty="0"/>
                        <a:t>Data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176773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5090DE6A-B8F9-DE5A-3D97-830DA246E136}"/>
              </a:ext>
            </a:extLst>
          </p:cNvPr>
          <p:cNvSpPr txBox="1"/>
          <p:nvPr/>
        </p:nvSpPr>
        <p:spPr>
          <a:xfrm>
            <a:off x="17638953" y="13557459"/>
            <a:ext cx="6635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Table 01: (Title) </a:t>
            </a:r>
            <a:r>
              <a:rPr lang="en-US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(Verdana font - size 18)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B5EAE0-8385-6A90-0C0F-013637E285C6}"/>
              </a:ext>
            </a:extLst>
          </p:cNvPr>
          <p:cNvSpPr txBox="1"/>
          <p:nvPr/>
        </p:nvSpPr>
        <p:spPr>
          <a:xfrm>
            <a:off x="17778913" y="15601145"/>
            <a:ext cx="5903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Source : </a:t>
            </a:r>
            <a:r>
              <a:rPr lang="en-US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(Verdana font - size 14)/ Footnote</a:t>
            </a:r>
          </a:p>
        </p:txBody>
      </p:sp>
      <p:pic>
        <p:nvPicPr>
          <p:cNvPr id="29" name="Picture 28" descr="File:OLS example weight vs height scatterplot.svg - Wikipedia">
            <a:extLst>
              <a:ext uri="{FF2B5EF4-FFF2-40B4-BE49-F238E27FC236}">
                <a16:creationId xmlns:a16="http://schemas.microsoft.com/office/drawing/2014/main" id="{5138C9E8-3873-1B08-ECE4-A82DC91BD4B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2217" y="17541392"/>
            <a:ext cx="3594623" cy="221589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AC7D35F-0CB1-B68F-D130-0949A48BF049}"/>
              </a:ext>
            </a:extLst>
          </p:cNvPr>
          <p:cNvSpPr txBox="1"/>
          <p:nvPr/>
        </p:nvSpPr>
        <p:spPr>
          <a:xfrm>
            <a:off x="17638953" y="19767001"/>
            <a:ext cx="7438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Figure 01 : (caption) </a:t>
            </a:r>
            <a:r>
              <a:rPr lang="en-US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(Verdana font - size 18)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EFEEB9-A856-B3AA-D16E-0E5F9C2D6C3F}"/>
              </a:ext>
            </a:extLst>
          </p:cNvPr>
          <p:cNvSpPr txBox="1"/>
          <p:nvPr/>
        </p:nvSpPr>
        <p:spPr>
          <a:xfrm>
            <a:off x="17606296" y="20248094"/>
            <a:ext cx="734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Source : </a:t>
            </a:r>
            <a:r>
              <a:rPr lang="en-US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(Verdana font - size 14)/ Footnote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4E5608A-FD40-6876-A470-745994146AD2}"/>
              </a:ext>
            </a:extLst>
          </p:cNvPr>
          <p:cNvSpPr/>
          <p:nvPr/>
        </p:nvSpPr>
        <p:spPr>
          <a:xfrm>
            <a:off x="10622690" y="-712491"/>
            <a:ext cx="25037142" cy="32741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GB" sz="72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Title of the Poster (</a:t>
            </a:r>
            <a:r>
              <a:rPr lang="en-GB" sz="7200" b="1" dirty="0">
                <a:solidFill>
                  <a:schemeClr val="tx1"/>
                </a:solidFill>
                <a:latin typeface="Helvetica" pitchFamily="2" charset="0"/>
                <a:cs typeface="Helvetica" panose="020B0604020202020204" pitchFamily="34" charset="0"/>
              </a:rPr>
              <a:t>72</a:t>
            </a:r>
            <a:r>
              <a:rPr lang="en-GB" sz="7200" b="1" dirty="0">
                <a:solidFill>
                  <a:schemeClr val="tx1"/>
                </a:solidFill>
                <a:latin typeface="Helvetica" pitchFamily="2" charset="0"/>
              </a:rPr>
              <a:t>-point Helvetica font, Bold</a:t>
            </a:r>
            <a:r>
              <a:rPr lang="en-GB" sz="80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)&gt;</a:t>
            </a:r>
          </a:p>
        </p:txBody>
      </p:sp>
    </p:spTree>
    <p:extLst>
      <p:ext uri="{BB962C8B-B14F-4D97-AF65-F5344CB8AC3E}">
        <p14:creationId xmlns:p14="http://schemas.microsoft.com/office/powerpoint/2010/main" val="2901632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3073</TotalTime>
  <Words>343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Isuru Udayanga</dc:creator>
  <cp:lastModifiedBy>Admin </cp:lastModifiedBy>
  <cp:revision>33</cp:revision>
  <dcterms:created xsi:type="dcterms:W3CDTF">2021-10-17T16:04:26Z</dcterms:created>
  <dcterms:modified xsi:type="dcterms:W3CDTF">2024-04-27T05:17:46Z</dcterms:modified>
</cp:coreProperties>
</file>